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0" r:id="rId2"/>
    <p:sldId id="266" r:id="rId3"/>
    <p:sldId id="261" r:id="rId4"/>
    <p:sldId id="262" r:id="rId5"/>
    <p:sldId id="271" r:id="rId6"/>
    <p:sldId id="272" r:id="rId7"/>
    <p:sldId id="263" r:id="rId8"/>
    <p:sldId id="264" r:id="rId9"/>
    <p:sldId id="267" r:id="rId10"/>
    <p:sldId id="269" r:id="rId11"/>
    <p:sldId id="270" r:id="rId12"/>
    <p:sldId id="256" r:id="rId13"/>
    <p:sldId id="257" r:id="rId14"/>
    <p:sldId id="259" r:id="rId15"/>
    <p:sldId id="25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66882B-BE23-4647-8991-35EFA6B024FB}"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51882E21-AF75-4E61-95AD-46BC0BBAE09A}">
      <dgm:prSet/>
      <dgm:spPr/>
      <dgm:t>
        <a:bodyPr/>
        <a:lstStyle/>
        <a:p>
          <a:pPr>
            <a:lnSpc>
              <a:spcPct val="100000"/>
            </a:lnSpc>
            <a:defRPr b="1"/>
          </a:pPr>
          <a:r>
            <a:rPr lang="en-US"/>
            <a:t>We will assign a level of importance/difficulty to each aspect of the solution. </a:t>
          </a:r>
        </a:p>
      </dgm:t>
    </dgm:pt>
    <dgm:pt modelId="{6F407CC7-BF88-4AEA-A7B6-FC8FC7D733B5}" type="parTrans" cxnId="{CD2FE786-1D51-46B7-A2B2-C761935114FC}">
      <dgm:prSet/>
      <dgm:spPr/>
      <dgm:t>
        <a:bodyPr/>
        <a:lstStyle/>
        <a:p>
          <a:endParaRPr lang="en-US"/>
        </a:p>
      </dgm:t>
    </dgm:pt>
    <dgm:pt modelId="{F86BAD6A-B29B-4E78-B377-3708193CF1C2}" type="sibTrans" cxnId="{CD2FE786-1D51-46B7-A2B2-C761935114FC}">
      <dgm:prSet/>
      <dgm:spPr/>
      <dgm:t>
        <a:bodyPr/>
        <a:lstStyle/>
        <a:p>
          <a:endParaRPr lang="en-US"/>
        </a:p>
      </dgm:t>
    </dgm:pt>
    <dgm:pt modelId="{6FCDE9F5-0A31-46AD-9092-C9350FECC156}">
      <dgm:prSet/>
      <dgm:spPr/>
      <dgm:t>
        <a:bodyPr/>
        <a:lstStyle/>
        <a:p>
          <a:pPr>
            <a:lnSpc>
              <a:spcPct val="100000"/>
            </a:lnSpc>
            <a:defRPr b="1"/>
          </a:pPr>
          <a:r>
            <a:rPr lang="en-US"/>
            <a:t>For example,</a:t>
          </a:r>
        </a:p>
      </dgm:t>
    </dgm:pt>
    <dgm:pt modelId="{1444050B-BB37-4FCD-B02B-D2772027F889}" type="parTrans" cxnId="{1E9DA476-CDB2-4FA1-BD08-BC45450894C2}">
      <dgm:prSet/>
      <dgm:spPr/>
      <dgm:t>
        <a:bodyPr/>
        <a:lstStyle/>
        <a:p>
          <a:endParaRPr lang="en-US"/>
        </a:p>
      </dgm:t>
    </dgm:pt>
    <dgm:pt modelId="{26A0BC0C-06BF-43E9-A9DA-5F4FC662A659}" type="sibTrans" cxnId="{1E9DA476-CDB2-4FA1-BD08-BC45450894C2}">
      <dgm:prSet/>
      <dgm:spPr/>
      <dgm:t>
        <a:bodyPr/>
        <a:lstStyle/>
        <a:p>
          <a:endParaRPr lang="en-US"/>
        </a:p>
      </dgm:t>
    </dgm:pt>
    <dgm:pt modelId="{BF81C021-1DB4-4F40-8F97-9AFA4811440E}">
      <dgm:prSet/>
      <dgm:spPr/>
      <dgm:t>
        <a:bodyPr/>
        <a:lstStyle/>
        <a:p>
          <a:pPr>
            <a:lnSpc>
              <a:spcPct val="100000"/>
            </a:lnSpc>
          </a:pPr>
          <a:r>
            <a:rPr lang="en-US"/>
            <a:t>We cannot develop a product/service without data. Hence, data scraping will probably be assigned the highest level of difficulty.</a:t>
          </a:r>
        </a:p>
      </dgm:t>
    </dgm:pt>
    <dgm:pt modelId="{08727260-A274-4FCD-83C3-76B868753B91}" type="parTrans" cxnId="{CB9183D0-17D0-4205-B4F0-20DCDCBF0BE4}">
      <dgm:prSet/>
      <dgm:spPr/>
      <dgm:t>
        <a:bodyPr/>
        <a:lstStyle/>
        <a:p>
          <a:endParaRPr lang="en-US"/>
        </a:p>
      </dgm:t>
    </dgm:pt>
    <dgm:pt modelId="{A9B87C06-7937-41F1-99CC-B1F9D8E83037}" type="sibTrans" cxnId="{CB9183D0-17D0-4205-B4F0-20DCDCBF0BE4}">
      <dgm:prSet/>
      <dgm:spPr/>
      <dgm:t>
        <a:bodyPr/>
        <a:lstStyle/>
        <a:p>
          <a:endParaRPr lang="en-US"/>
        </a:p>
      </dgm:t>
    </dgm:pt>
    <dgm:pt modelId="{8F117D24-90E5-4DB9-A4CE-9A0E9D63AFEE}">
      <dgm:prSet/>
      <dgm:spPr/>
      <dgm:t>
        <a:bodyPr/>
        <a:lstStyle/>
        <a:p>
          <a:pPr>
            <a:lnSpc>
              <a:spcPct val="100000"/>
            </a:lnSpc>
          </a:pPr>
          <a:r>
            <a:rPr lang="en-US" dirty="0"/>
            <a:t>Predictive analytics may require researching of existing methods acquiring sufficient data, training and testing validity of the proposed model. It may be second most difficult aspect.</a:t>
          </a:r>
        </a:p>
      </dgm:t>
    </dgm:pt>
    <dgm:pt modelId="{20A0D8C5-9DE2-420C-82B0-7E959403F554}" type="parTrans" cxnId="{408262D9-E461-4582-98E8-C249595CF2EB}">
      <dgm:prSet/>
      <dgm:spPr/>
      <dgm:t>
        <a:bodyPr/>
        <a:lstStyle/>
        <a:p>
          <a:endParaRPr lang="en-US"/>
        </a:p>
      </dgm:t>
    </dgm:pt>
    <dgm:pt modelId="{513E4BEF-6CCD-4C45-A9A3-2B565620B78E}" type="sibTrans" cxnId="{408262D9-E461-4582-98E8-C249595CF2EB}">
      <dgm:prSet/>
      <dgm:spPr/>
      <dgm:t>
        <a:bodyPr/>
        <a:lstStyle/>
        <a:p>
          <a:endParaRPr lang="en-US"/>
        </a:p>
      </dgm:t>
    </dgm:pt>
    <dgm:pt modelId="{7A4591F8-9820-4822-A18A-A93D09F46675}">
      <dgm:prSet/>
      <dgm:spPr/>
      <dgm:t>
        <a:bodyPr/>
        <a:lstStyle/>
        <a:p>
          <a:pPr>
            <a:lnSpc>
              <a:spcPct val="100000"/>
            </a:lnSpc>
          </a:pPr>
          <a:r>
            <a:rPr lang="en-US"/>
            <a:t>Number of entries that tackle a given aspect of the problem will also affect the degree of difficulty. More solutions, lower the degree of difficulty.</a:t>
          </a:r>
        </a:p>
      </dgm:t>
    </dgm:pt>
    <dgm:pt modelId="{78B8FACB-41AE-49B5-9719-8B7FC141B4CD}" type="parTrans" cxnId="{EDE6E934-92B4-41A3-95E9-171F8EACD36A}">
      <dgm:prSet/>
      <dgm:spPr/>
      <dgm:t>
        <a:bodyPr/>
        <a:lstStyle/>
        <a:p>
          <a:endParaRPr lang="en-US"/>
        </a:p>
      </dgm:t>
    </dgm:pt>
    <dgm:pt modelId="{BEC084BE-87F8-486A-A76F-E09F9A174AE3}" type="sibTrans" cxnId="{EDE6E934-92B4-41A3-95E9-171F8EACD36A}">
      <dgm:prSet/>
      <dgm:spPr/>
      <dgm:t>
        <a:bodyPr/>
        <a:lstStyle/>
        <a:p>
          <a:endParaRPr lang="en-US"/>
        </a:p>
      </dgm:t>
    </dgm:pt>
    <dgm:pt modelId="{473F89AE-C0E6-46DA-B801-75C0778F224B}">
      <dgm:prSet/>
      <dgm:spPr/>
      <dgm:t>
        <a:bodyPr/>
        <a:lstStyle/>
        <a:p>
          <a:pPr>
            <a:lnSpc>
              <a:spcPct val="100000"/>
            </a:lnSpc>
            <a:defRPr b="1"/>
          </a:pPr>
          <a:r>
            <a:rPr lang="en-US"/>
            <a:t>The following is the initially proposed level of difficulty:</a:t>
          </a:r>
        </a:p>
      </dgm:t>
    </dgm:pt>
    <dgm:pt modelId="{E316209F-14D9-4D1C-A91E-B40F43D10CE8}" type="parTrans" cxnId="{01CA3C62-4748-4FF7-A615-BDF77FA7AC17}">
      <dgm:prSet/>
      <dgm:spPr/>
      <dgm:t>
        <a:bodyPr/>
        <a:lstStyle/>
        <a:p>
          <a:endParaRPr lang="en-US"/>
        </a:p>
      </dgm:t>
    </dgm:pt>
    <dgm:pt modelId="{C943D2AE-35E7-4CA5-8181-4162CC6D7655}" type="sibTrans" cxnId="{01CA3C62-4748-4FF7-A615-BDF77FA7AC17}">
      <dgm:prSet/>
      <dgm:spPr/>
      <dgm:t>
        <a:bodyPr/>
        <a:lstStyle/>
        <a:p>
          <a:endParaRPr lang="en-US"/>
        </a:p>
      </dgm:t>
    </dgm:pt>
    <dgm:pt modelId="{A512AF98-C11C-4B27-99EB-11FBE2B7A5C7}" type="pres">
      <dgm:prSet presAssocID="{7166882B-BE23-4647-8991-35EFA6B024FB}" presName="root" presStyleCnt="0">
        <dgm:presLayoutVars>
          <dgm:dir/>
          <dgm:resizeHandles val="exact"/>
        </dgm:presLayoutVars>
      </dgm:prSet>
      <dgm:spPr/>
    </dgm:pt>
    <dgm:pt modelId="{C2433B37-2FC3-4161-A181-A93C17E91BAF}" type="pres">
      <dgm:prSet presAssocID="{51882E21-AF75-4E61-95AD-46BC0BBAE09A}" presName="compNode" presStyleCnt="0"/>
      <dgm:spPr/>
    </dgm:pt>
    <dgm:pt modelId="{5FF868CE-A350-4BD5-A200-86E6FAA3C45C}" type="pres">
      <dgm:prSet presAssocID="{51882E21-AF75-4E61-95AD-46BC0BBAE09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lowchart"/>
        </a:ext>
      </dgm:extLst>
    </dgm:pt>
    <dgm:pt modelId="{399F9DC5-5FDF-44EF-9ADC-3FDEC1127E5D}" type="pres">
      <dgm:prSet presAssocID="{51882E21-AF75-4E61-95AD-46BC0BBAE09A}" presName="iconSpace" presStyleCnt="0"/>
      <dgm:spPr/>
    </dgm:pt>
    <dgm:pt modelId="{C5C061E9-6609-42CE-978F-E3C2CB385416}" type="pres">
      <dgm:prSet presAssocID="{51882E21-AF75-4E61-95AD-46BC0BBAE09A}" presName="parTx" presStyleLbl="revTx" presStyleIdx="0" presStyleCnt="6">
        <dgm:presLayoutVars>
          <dgm:chMax val="0"/>
          <dgm:chPref val="0"/>
        </dgm:presLayoutVars>
      </dgm:prSet>
      <dgm:spPr/>
    </dgm:pt>
    <dgm:pt modelId="{050C5DC3-4384-4725-A8BF-9A4D02361F35}" type="pres">
      <dgm:prSet presAssocID="{51882E21-AF75-4E61-95AD-46BC0BBAE09A}" presName="txSpace" presStyleCnt="0"/>
      <dgm:spPr/>
    </dgm:pt>
    <dgm:pt modelId="{7A7866FD-5A3E-47AC-BADE-E3B40682B5DE}" type="pres">
      <dgm:prSet presAssocID="{51882E21-AF75-4E61-95AD-46BC0BBAE09A}" presName="desTx" presStyleLbl="revTx" presStyleIdx="1" presStyleCnt="6">
        <dgm:presLayoutVars/>
      </dgm:prSet>
      <dgm:spPr/>
    </dgm:pt>
    <dgm:pt modelId="{A0414D10-8414-4BB7-A280-D8380EFFBBE4}" type="pres">
      <dgm:prSet presAssocID="{F86BAD6A-B29B-4E78-B377-3708193CF1C2}" presName="sibTrans" presStyleCnt="0"/>
      <dgm:spPr/>
    </dgm:pt>
    <dgm:pt modelId="{EEB9C97A-7A41-43E2-8DDD-9ED4EDF68389}" type="pres">
      <dgm:prSet presAssocID="{6FCDE9F5-0A31-46AD-9092-C9350FECC156}" presName="compNode" presStyleCnt="0"/>
      <dgm:spPr/>
    </dgm:pt>
    <dgm:pt modelId="{D6D60597-C017-41CD-AD88-E22604342E5E}" type="pres">
      <dgm:prSet presAssocID="{6FCDE9F5-0A31-46AD-9092-C9350FECC15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1C5048D6-49C6-4BB9-974A-595224DA5409}" type="pres">
      <dgm:prSet presAssocID="{6FCDE9F5-0A31-46AD-9092-C9350FECC156}" presName="iconSpace" presStyleCnt="0"/>
      <dgm:spPr/>
    </dgm:pt>
    <dgm:pt modelId="{19491260-1DC4-42E1-8E79-A12075BF673B}" type="pres">
      <dgm:prSet presAssocID="{6FCDE9F5-0A31-46AD-9092-C9350FECC156}" presName="parTx" presStyleLbl="revTx" presStyleIdx="2" presStyleCnt="6">
        <dgm:presLayoutVars>
          <dgm:chMax val="0"/>
          <dgm:chPref val="0"/>
        </dgm:presLayoutVars>
      </dgm:prSet>
      <dgm:spPr/>
    </dgm:pt>
    <dgm:pt modelId="{73230176-461B-4A8A-A0E9-3178F7AA6C48}" type="pres">
      <dgm:prSet presAssocID="{6FCDE9F5-0A31-46AD-9092-C9350FECC156}" presName="txSpace" presStyleCnt="0"/>
      <dgm:spPr/>
    </dgm:pt>
    <dgm:pt modelId="{889183D3-0A54-42F0-8CF8-D8848676C02E}" type="pres">
      <dgm:prSet presAssocID="{6FCDE9F5-0A31-46AD-9092-C9350FECC156}" presName="desTx" presStyleLbl="revTx" presStyleIdx="3" presStyleCnt="6">
        <dgm:presLayoutVars/>
      </dgm:prSet>
      <dgm:spPr/>
    </dgm:pt>
    <dgm:pt modelId="{D061C71C-981B-4BFC-9CB9-A65D62E2012C}" type="pres">
      <dgm:prSet presAssocID="{26A0BC0C-06BF-43E9-A9DA-5F4FC662A659}" presName="sibTrans" presStyleCnt="0"/>
      <dgm:spPr/>
    </dgm:pt>
    <dgm:pt modelId="{9406F20B-B2A9-4BE5-B49C-E4E2430C362E}" type="pres">
      <dgm:prSet presAssocID="{473F89AE-C0E6-46DA-B801-75C0778F224B}" presName="compNode" presStyleCnt="0"/>
      <dgm:spPr/>
    </dgm:pt>
    <dgm:pt modelId="{9B34E244-BF14-42D3-B71E-2FE3C7DF87E8}" type="pres">
      <dgm:prSet presAssocID="{473F89AE-C0E6-46DA-B801-75C0778F224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erarchy"/>
        </a:ext>
      </dgm:extLst>
    </dgm:pt>
    <dgm:pt modelId="{A4C24730-F093-4683-82BF-39ED7D640D8B}" type="pres">
      <dgm:prSet presAssocID="{473F89AE-C0E6-46DA-B801-75C0778F224B}" presName="iconSpace" presStyleCnt="0"/>
      <dgm:spPr/>
    </dgm:pt>
    <dgm:pt modelId="{B2BA8076-F7A2-468F-8453-0EBA3B99D980}" type="pres">
      <dgm:prSet presAssocID="{473F89AE-C0E6-46DA-B801-75C0778F224B}" presName="parTx" presStyleLbl="revTx" presStyleIdx="4" presStyleCnt="6">
        <dgm:presLayoutVars>
          <dgm:chMax val="0"/>
          <dgm:chPref val="0"/>
        </dgm:presLayoutVars>
      </dgm:prSet>
      <dgm:spPr/>
    </dgm:pt>
    <dgm:pt modelId="{6D926E3E-5D33-4614-8249-8B5DB6A2BC6D}" type="pres">
      <dgm:prSet presAssocID="{473F89AE-C0E6-46DA-B801-75C0778F224B}" presName="txSpace" presStyleCnt="0"/>
      <dgm:spPr/>
    </dgm:pt>
    <dgm:pt modelId="{70AD46ED-2706-4B6D-9A42-F19619AAB299}" type="pres">
      <dgm:prSet presAssocID="{473F89AE-C0E6-46DA-B801-75C0778F224B}" presName="desTx" presStyleLbl="revTx" presStyleIdx="5" presStyleCnt="6">
        <dgm:presLayoutVars/>
      </dgm:prSet>
      <dgm:spPr/>
    </dgm:pt>
  </dgm:ptLst>
  <dgm:cxnLst>
    <dgm:cxn modelId="{DF3A6B0F-2FA7-4523-B0CD-D73DD2E31F7A}" type="presOf" srcId="{6FCDE9F5-0A31-46AD-9092-C9350FECC156}" destId="{19491260-1DC4-42E1-8E79-A12075BF673B}" srcOrd="0" destOrd="0" presId="urn:microsoft.com/office/officeart/2018/2/layout/IconLabelDescriptionList"/>
    <dgm:cxn modelId="{58BAF227-5100-4EA3-A179-2B23267E2918}" type="presOf" srcId="{7166882B-BE23-4647-8991-35EFA6B024FB}" destId="{A512AF98-C11C-4B27-99EB-11FBE2B7A5C7}" srcOrd="0" destOrd="0" presId="urn:microsoft.com/office/officeart/2018/2/layout/IconLabelDescriptionList"/>
    <dgm:cxn modelId="{EDE6E934-92B4-41A3-95E9-171F8EACD36A}" srcId="{6FCDE9F5-0A31-46AD-9092-C9350FECC156}" destId="{7A4591F8-9820-4822-A18A-A93D09F46675}" srcOrd="2" destOrd="0" parTransId="{78B8FACB-41AE-49B5-9719-8B7FC141B4CD}" sibTransId="{BEC084BE-87F8-486A-A76F-E09F9A174AE3}"/>
    <dgm:cxn modelId="{01CA3C62-4748-4FF7-A615-BDF77FA7AC17}" srcId="{7166882B-BE23-4647-8991-35EFA6B024FB}" destId="{473F89AE-C0E6-46DA-B801-75C0778F224B}" srcOrd="2" destOrd="0" parTransId="{E316209F-14D9-4D1C-A91E-B40F43D10CE8}" sibTransId="{C943D2AE-35E7-4CA5-8181-4162CC6D7655}"/>
    <dgm:cxn modelId="{1E9DA476-CDB2-4FA1-BD08-BC45450894C2}" srcId="{7166882B-BE23-4647-8991-35EFA6B024FB}" destId="{6FCDE9F5-0A31-46AD-9092-C9350FECC156}" srcOrd="1" destOrd="0" parTransId="{1444050B-BB37-4FCD-B02B-D2772027F889}" sibTransId="{26A0BC0C-06BF-43E9-A9DA-5F4FC662A659}"/>
    <dgm:cxn modelId="{6FB6D57F-BA8D-4540-B1E7-5E07C54338F3}" type="presOf" srcId="{8F117D24-90E5-4DB9-A4CE-9A0E9D63AFEE}" destId="{889183D3-0A54-42F0-8CF8-D8848676C02E}" srcOrd="0" destOrd="1" presId="urn:microsoft.com/office/officeart/2018/2/layout/IconLabelDescriptionList"/>
    <dgm:cxn modelId="{CD2FE786-1D51-46B7-A2B2-C761935114FC}" srcId="{7166882B-BE23-4647-8991-35EFA6B024FB}" destId="{51882E21-AF75-4E61-95AD-46BC0BBAE09A}" srcOrd="0" destOrd="0" parTransId="{6F407CC7-BF88-4AEA-A7B6-FC8FC7D733B5}" sibTransId="{F86BAD6A-B29B-4E78-B377-3708193CF1C2}"/>
    <dgm:cxn modelId="{6135C4C6-8B26-4C62-A345-41B16E62F74E}" type="presOf" srcId="{473F89AE-C0E6-46DA-B801-75C0778F224B}" destId="{B2BA8076-F7A2-468F-8453-0EBA3B99D980}" srcOrd="0" destOrd="0" presId="urn:microsoft.com/office/officeart/2018/2/layout/IconLabelDescriptionList"/>
    <dgm:cxn modelId="{CB9183D0-17D0-4205-B4F0-20DCDCBF0BE4}" srcId="{6FCDE9F5-0A31-46AD-9092-C9350FECC156}" destId="{BF81C021-1DB4-4F40-8F97-9AFA4811440E}" srcOrd="0" destOrd="0" parTransId="{08727260-A274-4FCD-83C3-76B868753B91}" sibTransId="{A9B87C06-7937-41F1-99CC-B1F9D8E83037}"/>
    <dgm:cxn modelId="{408262D9-E461-4582-98E8-C249595CF2EB}" srcId="{6FCDE9F5-0A31-46AD-9092-C9350FECC156}" destId="{8F117D24-90E5-4DB9-A4CE-9A0E9D63AFEE}" srcOrd="1" destOrd="0" parTransId="{20A0D8C5-9DE2-420C-82B0-7E959403F554}" sibTransId="{513E4BEF-6CCD-4C45-A9A3-2B565620B78E}"/>
    <dgm:cxn modelId="{A7EE8EDB-609D-4156-B0E0-690140A2897A}" type="presOf" srcId="{51882E21-AF75-4E61-95AD-46BC0BBAE09A}" destId="{C5C061E9-6609-42CE-978F-E3C2CB385416}" srcOrd="0" destOrd="0" presId="urn:microsoft.com/office/officeart/2018/2/layout/IconLabelDescriptionList"/>
    <dgm:cxn modelId="{DE6C9CE2-6DE7-4575-A37F-9E81070C75C4}" type="presOf" srcId="{7A4591F8-9820-4822-A18A-A93D09F46675}" destId="{889183D3-0A54-42F0-8CF8-D8848676C02E}" srcOrd="0" destOrd="2" presId="urn:microsoft.com/office/officeart/2018/2/layout/IconLabelDescriptionList"/>
    <dgm:cxn modelId="{5A3B8CEA-6C2A-4C11-9BB9-AC6ED6C7C89F}" type="presOf" srcId="{BF81C021-1DB4-4F40-8F97-9AFA4811440E}" destId="{889183D3-0A54-42F0-8CF8-D8848676C02E}" srcOrd="0" destOrd="0" presId="urn:microsoft.com/office/officeart/2018/2/layout/IconLabelDescriptionList"/>
    <dgm:cxn modelId="{40E9A117-087B-4DC7-9AB5-9622EEDC6978}" type="presParOf" srcId="{A512AF98-C11C-4B27-99EB-11FBE2B7A5C7}" destId="{C2433B37-2FC3-4161-A181-A93C17E91BAF}" srcOrd="0" destOrd="0" presId="urn:microsoft.com/office/officeart/2018/2/layout/IconLabelDescriptionList"/>
    <dgm:cxn modelId="{707AC8D7-843F-4EB9-9161-3F89E7E9BF93}" type="presParOf" srcId="{C2433B37-2FC3-4161-A181-A93C17E91BAF}" destId="{5FF868CE-A350-4BD5-A200-86E6FAA3C45C}" srcOrd="0" destOrd="0" presId="urn:microsoft.com/office/officeart/2018/2/layout/IconLabelDescriptionList"/>
    <dgm:cxn modelId="{865359CA-5536-4EA4-8284-B1269AFE7249}" type="presParOf" srcId="{C2433B37-2FC3-4161-A181-A93C17E91BAF}" destId="{399F9DC5-5FDF-44EF-9ADC-3FDEC1127E5D}" srcOrd="1" destOrd="0" presId="urn:microsoft.com/office/officeart/2018/2/layout/IconLabelDescriptionList"/>
    <dgm:cxn modelId="{F1644D7C-01B4-4C91-937B-E3A096908C8E}" type="presParOf" srcId="{C2433B37-2FC3-4161-A181-A93C17E91BAF}" destId="{C5C061E9-6609-42CE-978F-E3C2CB385416}" srcOrd="2" destOrd="0" presId="urn:microsoft.com/office/officeart/2018/2/layout/IconLabelDescriptionList"/>
    <dgm:cxn modelId="{D817D708-1145-4421-ACAF-1A809E5F0B9F}" type="presParOf" srcId="{C2433B37-2FC3-4161-A181-A93C17E91BAF}" destId="{050C5DC3-4384-4725-A8BF-9A4D02361F35}" srcOrd="3" destOrd="0" presId="urn:microsoft.com/office/officeart/2018/2/layout/IconLabelDescriptionList"/>
    <dgm:cxn modelId="{25D1FF01-26BF-4681-B65F-6420A4282D66}" type="presParOf" srcId="{C2433B37-2FC3-4161-A181-A93C17E91BAF}" destId="{7A7866FD-5A3E-47AC-BADE-E3B40682B5DE}" srcOrd="4" destOrd="0" presId="urn:microsoft.com/office/officeart/2018/2/layout/IconLabelDescriptionList"/>
    <dgm:cxn modelId="{0F43B0D5-A1B0-4BA1-A03F-C50F6C820A5C}" type="presParOf" srcId="{A512AF98-C11C-4B27-99EB-11FBE2B7A5C7}" destId="{A0414D10-8414-4BB7-A280-D8380EFFBBE4}" srcOrd="1" destOrd="0" presId="urn:microsoft.com/office/officeart/2018/2/layout/IconLabelDescriptionList"/>
    <dgm:cxn modelId="{E0BAB24B-5F23-41DC-96EB-C46339CA754A}" type="presParOf" srcId="{A512AF98-C11C-4B27-99EB-11FBE2B7A5C7}" destId="{EEB9C97A-7A41-43E2-8DDD-9ED4EDF68389}" srcOrd="2" destOrd="0" presId="urn:microsoft.com/office/officeart/2018/2/layout/IconLabelDescriptionList"/>
    <dgm:cxn modelId="{1F03DE9D-E169-47CD-B206-533EA26269AD}" type="presParOf" srcId="{EEB9C97A-7A41-43E2-8DDD-9ED4EDF68389}" destId="{D6D60597-C017-41CD-AD88-E22604342E5E}" srcOrd="0" destOrd="0" presId="urn:microsoft.com/office/officeart/2018/2/layout/IconLabelDescriptionList"/>
    <dgm:cxn modelId="{CA3FF76E-5DAB-435C-A3C2-DB80C5251498}" type="presParOf" srcId="{EEB9C97A-7A41-43E2-8DDD-9ED4EDF68389}" destId="{1C5048D6-49C6-4BB9-974A-595224DA5409}" srcOrd="1" destOrd="0" presId="urn:microsoft.com/office/officeart/2018/2/layout/IconLabelDescriptionList"/>
    <dgm:cxn modelId="{978EE9F6-55E0-4612-AD4A-3DFE54ACEA1D}" type="presParOf" srcId="{EEB9C97A-7A41-43E2-8DDD-9ED4EDF68389}" destId="{19491260-1DC4-42E1-8E79-A12075BF673B}" srcOrd="2" destOrd="0" presId="urn:microsoft.com/office/officeart/2018/2/layout/IconLabelDescriptionList"/>
    <dgm:cxn modelId="{728E6A35-C924-4737-98AA-E2800DB9EB06}" type="presParOf" srcId="{EEB9C97A-7A41-43E2-8DDD-9ED4EDF68389}" destId="{73230176-461B-4A8A-A0E9-3178F7AA6C48}" srcOrd="3" destOrd="0" presId="urn:microsoft.com/office/officeart/2018/2/layout/IconLabelDescriptionList"/>
    <dgm:cxn modelId="{6CD8934A-337B-49D4-9768-A2D1BA01CE23}" type="presParOf" srcId="{EEB9C97A-7A41-43E2-8DDD-9ED4EDF68389}" destId="{889183D3-0A54-42F0-8CF8-D8848676C02E}" srcOrd="4" destOrd="0" presId="urn:microsoft.com/office/officeart/2018/2/layout/IconLabelDescriptionList"/>
    <dgm:cxn modelId="{5FB8FB0F-F05D-4295-B34F-7AB8618FEAFB}" type="presParOf" srcId="{A512AF98-C11C-4B27-99EB-11FBE2B7A5C7}" destId="{D061C71C-981B-4BFC-9CB9-A65D62E2012C}" srcOrd="3" destOrd="0" presId="urn:microsoft.com/office/officeart/2018/2/layout/IconLabelDescriptionList"/>
    <dgm:cxn modelId="{637F226A-FCFD-463E-8FAC-F8324897C205}" type="presParOf" srcId="{A512AF98-C11C-4B27-99EB-11FBE2B7A5C7}" destId="{9406F20B-B2A9-4BE5-B49C-E4E2430C362E}" srcOrd="4" destOrd="0" presId="urn:microsoft.com/office/officeart/2018/2/layout/IconLabelDescriptionList"/>
    <dgm:cxn modelId="{86565F3D-0B84-4C34-BAC7-14EC4A0D9E37}" type="presParOf" srcId="{9406F20B-B2A9-4BE5-B49C-E4E2430C362E}" destId="{9B34E244-BF14-42D3-B71E-2FE3C7DF87E8}" srcOrd="0" destOrd="0" presId="urn:microsoft.com/office/officeart/2018/2/layout/IconLabelDescriptionList"/>
    <dgm:cxn modelId="{683456AF-B68C-4D9D-B6BE-AB6997C70C38}" type="presParOf" srcId="{9406F20B-B2A9-4BE5-B49C-E4E2430C362E}" destId="{A4C24730-F093-4683-82BF-39ED7D640D8B}" srcOrd="1" destOrd="0" presId="urn:microsoft.com/office/officeart/2018/2/layout/IconLabelDescriptionList"/>
    <dgm:cxn modelId="{C52F51DB-8EAE-4DB4-96B0-DDFDD7793385}" type="presParOf" srcId="{9406F20B-B2A9-4BE5-B49C-E4E2430C362E}" destId="{B2BA8076-F7A2-468F-8453-0EBA3B99D980}" srcOrd="2" destOrd="0" presId="urn:microsoft.com/office/officeart/2018/2/layout/IconLabelDescriptionList"/>
    <dgm:cxn modelId="{9F4B5E63-5453-4409-BE80-C31CEC5C77B1}" type="presParOf" srcId="{9406F20B-B2A9-4BE5-B49C-E4E2430C362E}" destId="{6D926E3E-5D33-4614-8249-8B5DB6A2BC6D}" srcOrd="3" destOrd="0" presId="urn:microsoft.com/office/officeart/2018/2/layout/IconLabelDescriptionList"/>
    <dgm:cxn modelId="{74F6CF0C-30F4-4ACB-8CC9-D1E517C36A0A}" type="presParOf" srcId="{9406F20B-B2A9-4BE5-B49C-E4E2430C362E}" destId="{70AD46ED-2706-4B6D-9A42-F19619AAB299}"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868CE-A350-4BD5-A200-86E6FAA3C45C}">
      <dsp:nvSpPr>
        <dsp:cNvPr id="0" name=""/>
        <dsp:cNvSpPr/>
      </dsp:nvSpPr>
      <dsp:spPr>
        <a:xfrm>
          <a:off x="14285" y="415570"/>
          <a:ext cx="979997" cy="665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061E9-6609-42CE-978F-E3C2CB385416}">
      <dsp:nvSpPr>
        <dsp:cNvPr id="0" name=""/>
        <dsp:cNvSpPr/>
      </dsp:nvSpPr>
      <dsp:spPr>
        <a:xfrm>
          <a:off x="14285" y="1156593"/>
          <a:ext cx="2799991" cy="446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We will assign a level of importance/difficulty to each aspect of the solution. </a:t>
          </a:r>
        </a:p>
      </dsp:txBody>
      <dsp:txXfrm>
        <a:off x="14285" y="1156593"/>
        <a:ext cx="2799991" cy="446145"/>
      </dsp:txXfrm>
    </dsp:sp>
    <dsp:sp modelId="{7A7866FD-5A3E-47AC-BADE-E3B40682B5DE}">
      <dsp:nvSpPr>
        <dsp:cNvPr id="0" name=""/>
        <dsp:cNvSpPr/>
      </dsp:nvSpPr>
      <dsp:spPr>
        <a:xfrm>
          <a:off x="14285" y="1637823"/>
          <a:ext cx="2799991" cy="531929"/>
        </a:xfrm>
        <a:prstGeom prst="rect">
          <a:avLst/>
        </a:prstGeom>
        <a:noFill/>
        <a:ln>
          <a:noFill/>
        </a:ln>
        <a:effectLst/>
      </dsp:spPr>
      <dsp:style>
        <a:lnRef idx="0">
          <a:scrgbClr r="0" g="0" b="0"/>
        </a:lnRef>
        <a:fillRef idx="0">
          <a:scrgbClr r="0" g="0" b="0"/>
        </a:fillRef>
        <a:effectRef idx="0">
          <a:scrgbClr r="0" g="0" b="0"/>
        </a:effectRef>
        <a:fontRef idx="minor"/>
      </dsp:style>
    </dsp:sp>
    <dsp:sp modelId="{D6D60597-C017-41CD-AD88-E22604342E5E}">
      <dsp:nvSpPr>
        <dsp:cNvPr id="0" name=""/>
        <dsp:cNvSpPr/>
      </dsp:nvSpPr>
      <dsp:spPr>
        <a:xfrm>
          <a:off x="3304276" y="415570"/>
          <a:ext cx="979997" cy="6655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491260-1DC4-42E1-8E79-A12075BF673B}">
      <dsp:nvSpPr>
        <dsp:cNvPr id="0" name=""/>
        <dsp:cNvSpPr/>
      </dsp:nvSpPr>
      <dsp:spPr>
        <a:xfrm>
          <a:off x="3304276" y="1156593"/>
          <a:ext cx="2799991" cy="446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For example,</a:t>
          </a:r>
        </a:p>
      </dsp:txBody>
      <dsp:txXfrm>
        <a:off x="3304276" y="1156593"/>
        <a:ext cx="2799991" cy="446145"/>
      </dsp:txXfrm>
    </dsp:sp>
    <dsp:sp modelId="{889183D3-0A54-42F0-8CF8-D8848676C02E}">
      <dsp:nvSpPr>
        <dsp:cNvPr id="0" name=""/>
        <dsp:cNvSpPr/>
      </dsp:nvSpPr>
      <dsp:spPr>
        <a:xfrm>
          <a:off x="3304276" y="1637823"/>
          <a:ext cx="2799991" cy="53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We cannot develop a product/service without data. Hence, data scraping will probably be assigned the highest level of difficulty.</a:t>
          </a:r>
        </a:p>
        <a:p>
          <a:pPr marL="0" lvl="0" indent="0" algn="l" defTabSz="488950">
            <a:lnSpc>
              <a:spcPct val="100000"/>
            </a:lnSpc>
            <a:spcBef>
              <a:spcPct val="0"/>
            </a:spcBef>
            <a:spcAft>
              <a:spcPct val="35000"/>
            </a:spcAft>
            <a:buNone/>
          </a:pPr>
          <a:r>
            <a:rPr lang="en-US" sz="1100" kern="1200" dirty="0"/>
            <a:t>Predictive analytics may require researching of existing methods acquiring sufficient data, training and testing validity of the proposed model. It may be second most difficult aspect.</a:t>
          </a:r>
        </a:p>
        <a:p>
          <a:pPr marL="0" lvl="0" indent="0" algn="l" defTabSz="488950">
            <a:lnSpc>
              <a:spcPct val="100000"/>
            </a:lnSpc>
            <a:spcBef>
              <a:spcPct val="0"/>
            </a:spcBef>
            <a:spcAft>
              <a:spcPct val="35000"/>
            </a:spcAft>
            <a:buNone/>
          </a:pPr>
          <a:r>
            <a:rPr lang="en-US" sz="1100" kern="1200"/>
            <a:t>Number of entries that tackle a given aspect of the problem will also affect the degree of difficulty. More solutions, lower the degree of difficulty.</a:t>
          </a:r>
        </a:p>
      </dsp:txBody>
      <dsp:txXfrm>
        <a:off x="3304276" y="1637823"/>
        <a:ext cx="2799991" cy="531929"/>
      </dsp:txXfrm>
    </dsp:sp>
    <dsp:sp modelId="{9B34E244-BF14-42D3-B71E-2FE3C7DF87E8}">
      <dsp:nvSpPr>
        <dsp:cNvPr id="0" name=""/>
        <dsp:cNvSpPr/>
      </dsp:nvSpPr>
      <dsp:spPr>
        <a:xfrm>
          <a:off x="6594266" y="415570"/>
          <a:ext cx="979997" cy="6655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BA8076-F7A2-468F-8453-0EBA3B99D980}">
      <dsp:nvSpPr>
        <dsp:cNvPr id="0" name=""/>
        <dsp:cNvSpPr/>
      </dsp:nvSpPr>
      <dsp:spPr>
        <a:xfrm>
          <a:off x="6594266" y="1156593"/>
          <a:ext cx="2799991" cy="446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The following is the initially proposed level of difficulty:</a:t>
          </a:r>
        </a:p>
      </dsp:txBody>
      <dsp:txXfrm>
        <a:off x="6594266" y="1156593"/>
        <a:ext cx="2799991" cy="446145"/>
      </dsp:txXfrm>
    </dsp:sp>
    <dsp:sp modelId="{70AD46ED-2706-4B6D-9A42-F19619AAB299}">
      <dsp:nvSpPr>
        <dsp:cNvPr id="0" name=""/>
        <dsp:cNvSpPr/>
      </dsp:nvSpPr>
      <dsp:spPr>
        <a:xfrm>
          <a:off x="6594266" y="1637823"/>
          <a:ext cx="2799991" cy="53192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D8AC48-B397-4309-9987-2DC928E61A60}" type="datetimeFigureOut">
              <a:rPr lang="en-CA" smtClean="0"/>
              <a:t>2024-02-12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360048-A2A7-4967-9DE9-3F5B20947F5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332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D8AC48-B397-4309-9987-2DC928E61A60}" type="datetimeFigureOut">
              <a:rPr lang="en-CA" smtClean="0"/>
              <a:t>2024-02-12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360048-A2A7-4967-9DE9-3F5B20947F59}" type="slidenum">
              <a:rPr lang="en-CA" smtClean="0"/>
              <a:t>‹#›</a:t>
            </a:fld>
            <a:endParaRPr lang="en-CA"/>
          </a:p>
        </p:txBody>
      </p:sp>
    </p:spTree>
    <p:extLst>
      <p:ext uri="{BB962C8B-B14F-4D97-AF65-F5344CB8AC3E}">
        <p14:creationId xmlns:p14="http://schemas.microsoft.com/office/powerpoint/2010/main" val="29514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D8AC48-B397-4309-9987-2DC928E61A60}" type="datetimeFigureOut">
              <a:rPr lang="en-CA" smtClean="0"/>
              <a:t>2024-02-12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360048-A2A7-4967-9DE9-3F5B20947F59}" type="slidenum">
              <a:rPr lang="en-CA" smtClean="0"/>
              <a:t>‹#›</a:t>
            </a:fld>
            <a:endParaRPr lang="en-CA"/>
          </a:p>
        </p:txBody>
      </p:sp>
    </p:spTree>
    <p:extLst>
      <p:ext uri="{BB962C8B-B14F-4D97-AF65-F5344CB8AC3E}">
        <p14:creationId xmlns:p14="http://schemas.microsoft.com/office/powerpoint/2010/main" val="1515413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D8AC48-B397-4309-9987-2DC928E61A60}" type="datetimeFigureOut">
              <a:rPr lang="en-CA" smtClean="0"/>
              <a:t>2024-02-12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360048-A2A7-4967-9DE9-3F5B20947F59}" type="slidenum">
              <a:rPr lang="en-CA" smtClean="0"/>
              <a:t>‹#›</a:t>
            </a:fld>
            <a:endParaRPr lang="en-CA"/>
          </a:p>
        </p:txBody>
      </p:sp>
    </p:spTree>
    <p:extLst>
      <p:ext uri="{BB962C8B-B14F-4D97-AF65-F5344CB8AC3E}">
        <p14:creationId xmlns:p14="http://schemas.microsoft.com/office/powerpoint/2010/main" val="40868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D8AC48-B397-4309-9987-2DC928E61A60}" type="datetimeFigureOut">
              <a:rPr lang="en-CA" smtClean="0"/>
              <a:t>2024-02-12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360048-A2A7-4967-9DE9-3F5B20947F5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147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D8AC48-B397-4309-9987-2DC928E61A60}" type="datetimeFigureOut">
              <a:rPr lang="en-CA" smtClean="0"/>
              <a:t>2024-02-12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360048-A2A7-4967-9DE9-3F5B20947F59}" type="slidenum">
              <a:rPr lang="en-CA" smtClean="0"/>
              <a:t>‹#›</a:t>
            </a:fld>
            <a:endParaRPr lang="en-CA"/>
          </a:p>
        </p:txBody>
      </p:sp>
    </p:spTree>
    <p:extLst>
      <p:ext uri="{BB962C8B-B14F-4D97-AF65-F5344CB8AC3E}">
        <p14:creationId xmlns:p14="http://schemas.microsoft.com/office/powerpoint/2010/main" val="30355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D8AC48-B397-4309-9987-2DC928E61A60}" type="datetimeFigureOut">
              <a:rPr lang="en-CA" smtClean="0"/>
              <a:t>2024-02-12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5360048-A2A7-4967-9DE9-3F5B20947F59}" type="slidenum">
              <a:rPr lang="en-CA" smtClean="0"/>
              <a:t>‹#›</a:t>
            </a:fld>
            <a:endParaRPr lang="en-CA"/>
          </a:p>
        </p:txBody>
      </p:sp>
    </p:spTree>
    <p:extLst>
      <p:ext uri="{BB962C8B-B14F-4D97-AF65-F5344CB8AC3E}">
        <p14:creationId xmlns:p14="http://schemas.microsoft.com/office/powerpoint/2010/main" val="181901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D8AC48-B397-4309-9987-2DC928E61A60}" type="datetimeFigureOut">
              <a:rPr lang="en-CA" smtClean="0"/>
              <a:t>2024-02-12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5360048-A2A7-4967-9DE9-3F5B20947F59}" type="slidenum">
              <a:rPr lang="en-CA" smtClean="0"/>
              <a:t>‹#›</a:t>
            </a:fld>
            <a:endParaRPr lang="en-CA"/>
          </a:p>
        </p:txBody>
      </p:sp>
    </p:spTree>
    <p:extLst>
      <p:ext uri="{BB962C8B-B14F-4D97-AF65-F5344CB8AC3E}">
        <p14:creationId xmlns:p14="http://schemas.microsoft.com/office/powerpoint/2010/main" val="1648578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BD8AC48-B397-4309-9987-2DC928E61A60}" type="datetimeFigureOut">
              <a:rPr lang="en-CA" smtClean="0"/>
              <a:t>2024-02-12</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15360048-A2A7-4967-9DE9-3F5B20947F59}" type="slidenum">
              <a:rPr lang="en-CA" smtClean="0"/>
              <a:t>‹#›</a:t>
            </a:fld>
            <a:endParaRPr lang="en-CA"/>
          </a:p>
        </p:txBody>
      </p:sp>
    </p:spTree>
    <p:extLst>
      <p:ext uri="{BB962C8B-B14F-4D97-AF65-F5344CB8AC3E}">
        <p14:creationId xmlns:p14="http://schemas.microsoft.com/office/powerpoint/2010/main" val="241310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BD8AC48-B397-4309-9987-2DC928E61A60}" type="datetimeFigureOut">
              <a:rPr lang="en-CA" smtClean="0"/>
              <a:t>2024-02-12</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360048-A2A7-4967-9DE9-3F5B20947F59}" type="slidenum">
              <a:rPr lang="en-CA" smtClean="0"/>
              <a:t>‹#›</a:t>
            </a:fld>
            <a:endParaRPr lang="en-CA"/>
          </a:p>
        </p:txBody>
      </p:sp>
    </p:spTree>
    <p:extLst>
      <p:ext uri="{BB962C8B-B14F-4D97-AF65-F5344CB8AC3E}">
        <p14:creationId xmlns:p14="http://schemas.microsoft.com/office/powerpoint/2010/main" val="3672905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D8AC48-B397-4309-9987-2DC928E61A60}" type="datetimeFigureOut">
              <a:rPr lang="en-CA" smtClean="0"/>
              <a:t>2024-02-12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360048-A2A7-4967-9DE9-3F5B20947F59}" type="slidenum">
              <a:rPr lang="en-CA" smtClean="0"/>
              <a:t>‹#›</a:t>
            </a:fld>
            <a:endParaRPr lang="en-CA"/>
          </a:p>
        </p:txBody>
      </p:sp>
    </p:spTree>
    <p:extLst>
      <p:ext uri="{BB962C8B-B14F-4D97-AF65-F5344CB8AC3E}">
        <p14:creationId xmlns:p14="http://schemas.microsoft.com/office/powerpoint/2010/main" val="2629527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BD8AC48-B397-4309-9987-2DC928E61A60}" type="datetimeFigureOut">
              <a:rPr lang="en-CA" smtClean="0"/>
              <a:t>2024-02-12</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5360048-A2A7-4967-9DE9-3F5B20947F5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194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pp.nocodemapapp.com/app/vUzSWRYbJiXGnf2oPHel" TargetMode="External"/><Relationship Id="rId2" Type="http://schemas.openxmlformats.org/officeDocument/2006/relationships/hyperlink" Target="https://docs.google.com/spreadsheets/d/1Z83S7xvq3lbQ-_hevw6DO_VxaNN7s3MMMgSE8paYVVQ/edit#gid=0"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8A31EB69-B7C3-530A-E8F7-4FE410F8B309}"/>
              </a:ext>
            </a:extLst>
          </p:cNvPr>
          <p:cNvSpPr>
            <a:spLocks noGrp="1"/>
          </p:cNvSpPr>
          <p:nvPr>
            <p:ph type="title"/>
          </p:nvPr>
        </p:nvSpPr>
        <p:spPr>
          <a:xfrm>
            <a:off x="1097280" y="1155190"/>
            <a:ext cx="5977937" cy="2623180"/>
          </a:xfrm>
        </p:spPr>
        <p:txBody>
          <a:bodyPr vert="horz" lIns="91440" tIns="45720" rIns="91440" bIns="45720" rtlCol="0" anchor="b">
            <a:normAutofit fontScale="90000"/>
          </a:bodyPr>
          <a:lstStyle/>
          <a:p>
            <a:pPr algn="ctr"/>
            <a:br>
              <a:rPr lang="en-US" sz="2800" b="1" i="0" kern="1200" cap="all" spc="-50" baseline="0" dirty="0">
                <a:solidFill>
                  <a:srgbClr val="FFFF00"/>
                </a:solidFill>
                <a:effectLst/>
                <a:latin typeface="+mj-lt"/>
                <a:ea typeface="+mj-ea"/>
                <a:cs typeface="+mj-cs"/>
              </a:rPr>
            </a:br>
            <a:br>
              <a:rPr lang="en-US" sz="2800" b="1" i="0" kern="1200" cap="all" spc="-50" baseline="0" dirty="0">
                <a:solidFill>
                  <a:srgbClr val="FFFF00"/>
                </a:solidFill>
                <a:effectLst/>
                <a:latin typeface="+mj-lt"/>
                <a:ea typeface="+mj-ea"/>
                <a:cs typeface="+mj-cs"/>
              </a:rPr>
            </a:br>
            <a:br>
              <a:rPr lang="en-US" sz="2800" b="1" i="0" kern="1200" cap="all" spc="-50" baseline="0" dirty="0">
                <a:solidFill>
                  <a:srgbClr val="FFFF00"/>
                </a:solidFill>
                <a:effectLst/>
                <a:latin typeface="+mj-lt"/>
                <a:ea typeface="+mj-ea"/>
                <a:cs typeface="+mj-cs"/>
              </a:rPr>
            </a:br>
            <a:r>
              <a:rPr lang="en-US" sz="4000" b="1" kern="1200" spc="-50" baseline="0" dirty="0">
                <a:solidFill>
                  <a:srgbClr val="FFFF00"/>
                </a:solidFill>
                <a:latin typeface="+mj-lt"/>
                <a:ea typeface="+mj-ea"/>
                <a:cs typeface="+mj-cs"/>
              </a:rPr>
              <a:t>DATA ANALYTICS COMPETITION </a:t>
            </a:r>
            <a:br>
              <a:rPr lang="en-US" sz="2800" b="1" kern="1200" spc="-50" baseline="0" dirty="0">
                <a:solidFill>
                  <a:srgbClr val="002060"/>
                </a:solidFill>
                <a:latin typeface="+mj-lt"/>
                <a:ea typeface="+mj-ea"/>
                <a:cs typeface="+mj-cs"/>
              </a:rPr>
            </a:br>
            <a:br>
              <a:rPr lang="en-US" sz="2800" b="1" kern="1200" spc="-50" baseline="0" dirty="0">
                <a:solidFill>
                  <a:srgbClr val="002060"/>
                </a:solidFill>
                <a:latin typeface="+mj-lt"/>
                <a:ea typeface="+mj-ea"/>
                <a:cs typeface="+mj-cs"/>
              </a:rPr>
            </a:br>
            <a:r>
              <a:rPr lang="en-US" sz="2200" b="1" i="0" kern="1200" cap="all" spc="-50" baseline="0" dirty="0">
                <a:solidFill>
                  <a:schemeClr val="bg2"/>
                </a:solidFill>
                <a:effectLst/>
                <a:latin typeface="+mj-lt"/>
                <a:ea typeface="+mj-ea"/>
                <a:cs typeface="+mj-cs"/>
              </a:rPr>
              <a:t>INTERNATIONAL JOINT CONFERENCE ON ROUGH SETS 2024</a:t>
            </a:r>
            <a:br>
              <a:rPr lang="en-US" sz="2200" b="1" i="0" kern="1200" cap="all" spc="-50" baseline="0" dirty="0">
                <a:solidFill>
                  <a:schemeClr val="bg2"/>
                </a:solidFill>
                <a:effectLst/>
                <a:latin typeface="+mj-lt"/>
                <a:ea typeface="+mj-ea"/>
                <a:cs typeface="+mj-cs"/>
              </a:rPr>
            </a:br>
            <a:r>
              <a:rPr lang="en-US" sz="2200" b="1" i="0" kern="1200" cap="all" spc="-50" baseline="0" dirty="0">
                <a:solidFill>
                  <a:schemeClr val="bg2"/>
                </a:solidFill>
                <a:effectLst/>
                <a:latin typeface="+mj-lt"/>
                <a:ea typeface="+mj-ea"/>
                <a:cs typeface="+mj-cs"/>
              </a:rPr>
              <a:t>(IJCRS 2024)</a:t>
            </a:r>
            <a:br>
              <a:rPr lang="en-US" sz="2200" b="1" i="0" kern="1200" cap="all" spc="-50" baseline="0" dirty="0">
                <a:solidFill>
                  <a:schemeClr val="bg2"/>
                </a:solidFill>
                <a:effectLst/>
                <a:latin typeface="+mj-lt"/>
                <a:ea typeface="+mj-ea"/>
                <a:cs typeface="+mj-cs"/>
              </a:rPr>
            </a:br>
            <a:br>
              <a:rPr lang="en-US" sz="2200" b="1" i="0" kern="1200" cap="all" spc="-50" baseline="0" dirty="0">
                <a:solidFill>
                  <a:srgbClr val="FFFFFF"/>
                </a:solidFill>
                <a:effectLst/>
                <a:latin typeface="+mj-lt"/>
                <a:ea typeface="+mj-ea"/>
                <a:cs typeface="+mj-cs"/>
              </a:rPr>
            </a:br>
            <a:r>
              <a:rPr lang="en-CA" sz="1800" dirty="0">
                <a:effectLst/>
                <a:latin typeface="Arial" panose="020B0604020202020204" pitchFamily="34" charset="0"/>
                <a:ea typeface="Calibri" panose="020F0502020204030204" pitchFamily="34" charset="0"/>
                <a:cs typeface="Mangal" panose="02040503050203030202" pitchFamily="18" charset="0"/>
              </a:rPr>
              <a:t>https://ijcrs24.cs.smu.ca/</a:t>
            </a:r>
            <a:br>
              <a:rPr lang="en-CA" sz="1800" dirty="0">
                <a:effectLst/>
                <a:latin typeface="Calibri" panose="020F0502020204030204" pitchFamily="34" charset="0"/>
                <a:ea typeface="Calibri" panose="020F0502020204030204" pitchFamily="34" charset="0"/>
                <a:cs typeface="Mangal" panose="02040503050203030202" pitchFamily="18" charset="0"/>
              </a:rPr>
            </a:br>
            <a:br>
              <a:rPr lang="en-CA" sz="1800" dirty="0">
                <a:effectLst/>
                <a:latin typeface="Calibri" panose="020F0502020204030204" pitchFamily="34" charset="0"/>
                <a:ea typeface="Calibri" panose="020F0502020204030204" pitchFamily="34" charset="0"/>
                <a:cs typeface="Mangal" panose="02040503050203030202" pitchFamily="18" charset="0"/>
              </a:rPr>
            </a:br>
            <a:br>
              <a:rPr lang="en-CA" sz="1800" dirty="0">
                <a:effectLst/>
                <a:latin typeface="Calibri" panose="020F0502020204030204" pitchFamily="34" charset="0"/>
                <a:ea typeface="Calibri" panose="020F0502020204030204" pitchFamily="34" charset="0"/>
                <a:cs typeface="Mangal" panose="02040503050203030202" pitchFamily="18" charset="0"/>
              </a:rPr>
            </a:br>
            <a:endParaRPr lang="en-US" sz="2200" b="1" kern="1200" spc="-50" baseline="0" dirty="0">
              <a:solidFill>
                <a:srgbClr val="002060"/>
              </a:solidFill>
              <a:latin typeface="+mj-lt"/>
              <a:ea typeface="+mj-ea"/>
              <a:cs typeface="+mj-cs"/>
            </a:endParaRPr>
          </a:p>
        </p:txBody>
      </p:sp>
      <p:sp>
        <p:nvSpPr>
          <p:cNvPr id="4" name="TextBox 3">
            <a:extLst>
              <a:ext uri="{FF2B5EF4-FFF2-40B4-BE49-F238E27FC236}">
                <a16:creationId xmlns:a16="http://schemas.microsoft.com/office/drawing/2014/main" id="{052E3C56-D1CB-BBE7-0DA5-372051A486EC}"/>
              </a:ext>
            </a:extLst>
          </p:cNvPr>
          <p:cNvSpPr txBox="1"/>
          <p:nvPr/>
        </p:nvSpPr>
        <p:spPr>
          <a:xfrm>
            <a:off x="1097279" y="3692106"/>
            <a:ext cx="5977938" cy="2196865"/>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dirty="0">
                <a:solidFill>
                  <a:srgbClr val="002060"/>
                </a:solidFill>
              </a:rPr>
              <a:t>Sponsored by:</a:t>
            </a:r>
          </a:p>
          <a:p>
            <a:pPr marL="342900" indent="-342900" defTabSz="914400">
              <a:lnSpc>
                <a:spcPct val="90000"/>
              </a:lnSpc>
              <a:spcAft>
                <a:spcPts val="600"/>
              </a:spcAft>
              <a:buClr>
                <a:schemeClr val="accent1"/>
              </a:buClr>
              <a:buFont typeface="Calibri" panose="020F0502020204030204" pitchFamily="34" charset="0"/>
              <a:buChar char="•"/>
            </a:pPr>
            <a:r>
              <a:rPr lang="en-US" dirty="0">
                <a:solidFill>
                  <a:srgbClr val="FFFF00"/>
                </a:solidFill>
              </a:rPr>
              <a:t>Southwest Properties, Halifax</a:t>
            </a:r>
          </a:p>
          <a:p>
            <a:pPr marL="342900" indent="-342900" defTabSz="914400">
              <a:lnSpc>
                <a:spcPct val="90000"/>
              </a:lnSpc>
              <a:spcAft>
                <a:spcPts val="600"/>
              </a:spcAft>
              <a:buClr>
                <a:schemeClr val="accent1"/>
              </a:buClr>
              <a:buFont typeface="Calibri" panose="020F0502020204030204" pitchFamily="34" charset="0"/>
              <a:buChar char="•"/>
            </a:pPr>
            <a:r>
              <a:rPr lang="en-US" dirty="0">
                <a:solidFill>
                  <a:srgbClr val="FFFF00"/>
                </a:solidFill>
              </a:rPr>
              <a:t>Saint Mary’s University, Halifax</a:t>
            </a:r>
          </a:p>
          <a:p>
            <a:pPr marL="800100" lvl="1" indent="-342900" defTabSz="914400">
              <a:lnSpc>
                <a:spcPct val="90000"/>
              </a:lnSpc>
              <a:spcAft>
                <a:spcPts val="600"/>
              </a:spcAft>
              <a:buClr>
                <a:schemeClr val="accent1"/>
              </a:buClr>
              <a:buFont typeface="Calibri" panose="020F0502020204030204" pitchFamily="34" charset="0"/>
              <a:buChar char="•"/>
            </a:pPr>
            <a:r>
              <a:rPr lang="en-US" dirty="0">
                <a:solidFill>
                  <a:srgbClr val="FFFF00"/>
                </a:solidFill>
              </a:rPr>
              <a:t>M.Sc. in Computing and Data Analytics</a:t>
            </a:r>
          </a:p>
          <a:p>
            <a:pPr marL="800100" lvl="1" indent="-342900" defTabSz="914400">
              <a:lnSpc>
                <a:spcPct val="90000"/>
              </a:lnSpc>
              <a:spcAft>
                <a:spcPts val="600"/>
              </a:spcAft>
              <a:buClr>
                <a:schemeClr val="accent1"/>
              </a:buClr>
              <a:buFont typeface="Calibri" panose="020F0502020204030204" pitchFamily="34" charset="0"/>
              <a:buChar char="•"/>
            </a:pPr>
            <a:r>
              <a:rPr lang="en-US" dirty="0">
                <a:solidFill>
                  <a:srgbClr val="FFFF00"/>
                </a:solidFill>
              </a:rPr>
              <a:t>Master of Business Analytics</a:t>
            </a:r>
          </a:p>
          <a:p>
            <a:pPr defTabSz="914400">
              <a:lnSpc>
                <a:spcPct val="90000"/>
              </a:lnSpc>
              <a:spcAft>
                <a:spcPts val="600"/>
              </a:spcAft>
              <a:buClr>
                <a:schemeClr val="accent1"/>
              </a:buClr>
              <a:buFont typeface="Calibri" panose="020F0502020204030204" pitchFamily="34" charset="0"/>
            </a:pPr>
            <a:endParaRPr lang="en-US" dirty="0">
              <a:solidFill>
                <a:srgbClr val="FFFFFF"/>
              </a:solidFill>
            </a:endParaRPr>
          </a:p>
        </p:txBody>
      </p:sp>
      <p:sp>
        <p:nvSpPr>
          <p:cNvPr id="12" name="Rectangle 11">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6" name="Picture 5" descr="Graphs on a display with reflection of office">
            <a:extLst>
              <a:ext uri="{FF2B5EF4-FFF2-40B4-BE49-F238E27FC236}">
                <a16:creationId xmlns:a16="http://schemas.microsoft.com/office/drawing/2014/main" id="{C589856E-F48F-9E29-C3CB-1ABBC012E3FE}"/>
              </a:ext>
            </a:extLst>
          </p:cNvPr>
          <p:cNvPicPr>
            <a:picLocks noChangeAspect="1"/>
          </p:cNvPicPr>
          <p:nvPr/>
        </p:nvPicPr>
        <p:blipFill rotWithShape="1">
          <a:blip r:embed="rId2"/>
          <a:srcRect l="20324" r="35096" b="-1"/>
          <a:stretch/>
        </p:blipFill>
        <p:spPr>
          <a:xfrm>
            <a:off x="7611902" y="10"/>
            <a:ext cx="4580097" cy="6857990"/>
          </a:xfrm>
          <a:prstGeom prst="rect">
            <a:avLst/>
          </a:prstGeom>
        </p:spPr>
      </p:pic>
    </p:spTree>
    <p:extLst>
      <p:ext uri="{BB962C8B-B14F-4D97-AF65-F5344CB8AC3E}">
        <p14:creationId xmlns:p14="http://schemas.microsoft.com/office/powerpoint/2010/main" val="1990698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B0C092A0-A3F8-D83A-C472-ED0B5FA43F70}"/>
              </a:ext>
            </a:extLst>
          </p:cNvPr>
          <p:cNvSpPr>
            <a:spLocks noGrp="1"/>
          </p:cNvSpPr>
          <p:nvPr>
            <p:ph type="title"/>
          </p:nvPr>
        </p:nvSpPr>
        <p:spPr>
          <a:xfrm>
            <a:off x="1097280" y="516835"/>
            <a:ext cx="5977937" cy="1666501"/>
          </a:xfrm>
        </p:spPr>
        <p:txBody>
          <a:bodyPr>
            <a:normAutofit/>
          </a:bodyPr>
          <a:lstStyle/>
          <a:p>
            <a:r>
              <a:rPr lang="en-US" sz="4000">
                <a:solidFill>
                  <a:srgbClr val="FFFFFF"/>
                </a:solidFill>
              </a:rPr>
              <a:t>Submissions</a:t>
            </a:r>
            <a:endParaRPr lang="en-CA" sz="4000">
              <a:solidFill>
                <a:srgbClr val="FFFFFF"/>
              </a:solidFill>
            </a:endParaRPr>
          </a:p>
        </p:txBody>
      </p:sp>
      <p:sp>
        <p:nvSpPr>
          <p:cNvPr id="3" name="Content Placeholder 2">
            <a:extLst>
              <a:ext uri="{FF2B5EF4-FFF2-40B4-BE49-F238E27FC236}">
                <a16:creationId xmlns:a16="http://schemas.microsoft.com/office/drawing/2014/main" id="{454C5C6C-506B-9974-C972-A35F71846A8F}"/>
              </a:ext>
            </a:extLst>
          </p:cNvPr>
          <p:cNvSpPr>
            <a:spLocks noGrp="1"/>
          </p:cNvSpPr>
          <p:nvPr>
            <p:ph idx="1"/>
          </p:nvPr>
        </p:nvSpPr>
        <p:spPr>
          <a:xfrm>
            <a:off x="1097279" y="2236304"/>
            <a:ext cx="5977938" cy="3652667"/>
          </a:xfrm>
        </p:spPr>
        <p:txBody>
          <a:bodyPr>
            <a:normAutofit/>
          </a:bodyPr>
          <a:lstStyle/>
          <a:p>
            <a:pPr marL="0" indent="0" fontAlgn="base">
              <a:buNone/>
            </a:pPr>
            <a:r>
              <a:rPr lang="en-US" sz="1800" b="0" i="0" dirty="0">
                <a:solidFill>
                  <a:srgbClr val="FFFFFF"/>
                </a:solidFill>
                <a:effectLst/>
                <a:latin typeface="Aptos" panose="020B0004020202020204" pitchFamily="34" charset="0"/>
              </a:rPr>
              <a:t> Submissions will be in the form of links to </a:t>
            </a:r>
            <a:endParaRPr lang="en-US" sz="1800" b="0" i="0" dirty="0">
              <a:solidFill>
                <a:srgbClr val="FFFFFF"/>
              </a:solidFill>
              <a:effectLst/>
              <a:latin typeface="Calibri" panose="020F0502020204030204" pitchFamily="34" charset="0"/>
            </a:endParaRPr>
          </a:p>
          <a:p>
            <a:pPr marL="742950" lvl="1" indent="-285750" fontAlgn="base">
              <a:buFont typeface="Courier New" panose="02070309020205020404" pitchFamily="49" charset="0"/>
              <a:buChar char="o"/>
            </a:pPr>
            <a:r>
              <a:rPr lang="en-US" b="0" i="0" dirty="0">
                <a:solidFill>
                  <a:srgbClr val="FFFFFF"/>
                </a:solidFill>
                <a:effectLst/>
                <a:latin typeface="Aptos" panose="020B0004020202020204" pitchFamily="34" charset="0"/>
              </a:rPr>
              <a:t>Video presentation</a:t>
            </a:r>
            <a:endParaRPr lang="en-US" b="0" i="0" dirty="0">
              <a:solidFill>
                <a:srgbClr val="FFFFFF"/>
              </a:solidFill>
              <a:effectLst/>
              <a:latin typeface="Calibri" panose="020F0502020204030204" pitchFamily="34" charset="0"/>
            </a:endParaRPr>
          </a:p>
          <a:p>
            <a:pPr marL="742950" lvl="1" indent="-285750" fontAlgn="base">
              <a:buFont typeface="Courier New" panose="02070309020205020404" pitchFamily="49" charset="0"/>
              <a:buChar char="o"/>
            </a:pPr>
            <a:r>
              <a:rPr lang="en-US" b="0" i="0" dirty="0">
                <a:solidFill>
                  <a:srgbClr val="FFFFFF"/>
                </a:solidFill>
                <a:effectLst/>
                <a:latin typeface="Aptos" panose="020B0004020202020204" pitchFamily="34" charset="0"/>
              </a:rPr>
              <a:t>PDF of the presentation</a:t>
            </a:r>
            <a:endParaRPr lang="en-US" b="0" i="0" dirty="0">
              <a:solidFill>
                <a:srgbClr val="FFFFFF"/>
              </a:solidFill>
              <a:effectLst/>
              <a:latin typeface="Calibri" panose="020F0502020204030204" pitchFamily="34" charset="0"/>
            </a:endParaRPr>
          </a:p>
          <a:p>
            <a:pPr marL="742950" lvl="1" indent="-285750" fontAlgn="base">
              <a:buFont typeface="Courier New" panose="02070309020205020404" pitchFamily="49" charset="0"/>
              <a:buChar char="o"/>
            </a:pPr>
            <a:r>
              <a:rPr lang="en-US" b="0" i="0" dirty="0">
                <a:solidFill>
                  <a:srgbClr val="FFFFFF"/>
                </a:solidFill>
                <a:effectLst/>
                <a:latin typeface="Aptos" panose="020B0004020202020204" pitchFamily="34" charset="0"/>
              </a:rPr>
              <a:t>Link to the demo website</a:t>
            </a:r>
            <a:endParaRPr lang="en-US" b="0" i="0" dirty="0">
              <a:solidFill>
                <a:srgbClr val="FFFFFF"/>
              </a:solidFill>
              <a:effectLst/>
              <a:latin typeface="Calibri" panose="020F0502020204030204" pitchFamily="34" charset="0"/>
            </a:endParaRPr>
          </a:p>
          <a:p>
            <a:pPr marL="742950" lvl="1" indent="-285750" fontAlgn="base">
              <a:buFont typeface="Courier New" panose="02070309020205020404" pitchFamily="49" charset="0"/>
              <a:buChar char="o"/>
            </a:pPr>
            <a:r>
              <a:rPr lang="en-US" b="0" i="0" dirty="0">
                <a:solidFill>
                  <a:srgbClr val="FFFFFF"/>
                </a:solidFill>
                <a:effectLst/>
                <a:latin typeface="Aptos" panose="020B0004020202020204" pitchFamily="34" charset="0"/>
              </a:rPr>
              <a:t>Link to the code repository </a:t>
            </a:r>
            <a:endParaRPr lang="en-US" b="0" i="0" dirty="0">
              <a:solidFill>
                <a:srgbClr val="FFFFFF"/>
              </a:solidFill>
              <a:effectLst/>
              <a:latin typeface="Calibri" panose="020F0502020204030204" pitchFamily="34" charset="0"/>
            </a:endParaRPr>
          </a:p>
          <a:p>
            <a:endParaRPr lang="en-CA" sz="1800" dirty="0">
              <a:solidFill>
                <a:srgbClr val="FFFFFF"/>
              </a:solidFill>
            </a:endParaRPr>
          </a:p>
        </p:txBody>
      </p:sp>
      <p:sp>
        <p:nvSpPr>
          <p:cNvPr id="20" name="Rectangle 19">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5" name="Picture 4" descr="Computer script on a screen">
            <a:extLst>
              <a:ext uri="{FF2B5EF4-FFF2-40B4-BE49-F238E27FC236}">
                <a16:creationId xmlns:a16="http://schemas.microsoft.com/office/drawing/2014/main" id="{EA12F158-E081-9C66-CDD3-C293C10D05D9}"/>
              </a:ext>
            </a:extLst>
          </p:cNvPr>
          <p:cNvPicPr>
            <a:picLocks noChangeAspect="1"/>
          </p:cNvPicPr>
          <p:nvPr/>
        </p:nvPicPr>
        <p:blipFill rotWithShape="1">
          <a:blip r:embed="rId2"/>
          <a:srcRect l="7498" r="47923" b="-1"/>
          <a:stretch/>
        </p:blipFill>
        <p:spPr>
          <a:xfrm>
            <a:off x="7611902" y="10"/>
            <a:ext cx="4580097" cy="6857990"/>
          </a:xfrm>
          <a:prstGeom prst="rect">
            <a:avLst/>
          </a:prstGeom>
        </p:spPr>
      </p:pic>
    </p:spTree>
    <p:extLst>
      <p:ext uri="{BB962C8B-B14F-4D97-AF65-F5344CB8AC3E}">
        <p14:creationId xmlns:p14="http://schemas.microsoft.com/office/powerpoint/2010/main" val="16011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BA8E03A3-8C0D-A8EC-6A42-B1D8FB38122A}"/>
              </a:ext>
            </a:extLst>
          </p:cNvPr>
          <p:cNvSpPr>
            <a:spLocks noGrp="1"/>
          </p:cNvSpPr>
          <p:nvPr>
            <p:ph type="title"/>
          </p:nvPr>
        </p:nvSpPr>
        <p:spPr>
          <a:xfrm>
            <a:off x="1097280" y="516835"/>
            <a:ext cx="5977937" cy="1666501"/>
          </a:xfrm>
        </p:spPr>
        <p:txBody>
          <a:bodyPr>
            <a:normAutofit/>
          </a:bodyPr>
          <a:lstStyle/>
          <a:p>
            <a:pPr algn="ctr"/>
            <a:r>
              <a:rPr lang="en-US" sz="4000" dirty="0">
                <a:solidFill>
                  <a:srgbClr val="FFFFFF"/>
                </a:solidFill>
              </a:rPr>
              <a:t>Timelines</a:t>
            </a:r>
            <a:endParaRPr lang="en-CA" sz="4000" dirty="0">
              <a:solidFill>
                <a:srgbClr val="FFFFFF"/>
              </a:solidFill>
            </a:endParaRPr>
          </a:p>
        </p:txBody>
      </p:sp>
      <p:sp>
        <p:nvSpPr>
          <p:cNvPr id="3" name="Content Placeholder 2">
            <a:extLst>
              <a:ext uri="{FF2B5EF4-FFF2-40B4-BE49-F238E27FC236}">
                <a16:creationId xmlns:a16="http://schemas.microsoft.com/office/drawing/2014/main" id="{612B5024-06CF-C82B-47A8-87FBFC6B3FC4}"/>
              </a:ext>
            </a:extLst>
          </p:cNvPr>
          <p:cNvSpPr>
            <a:spLocks noGrp="1"/>
          </p:cNvSpPr>
          <p:nvPr>
            <p:ph idx="1"/>
          </p:nvPr>
        </p:nvSpPr>
        <p:spPr>
          <a:xfrm>
            <a:off x="321013" y="2236304"/>
            <a:ext cx="6754204" cy="3652667"/>
          </a:xfrm>
        </p:spPr>
        <p:txBody>
          <a:bodyPr>
            <a:normAutofit lnSpcReduction="10000"/>
          </a:bodyPr>
          <a:lstStyle/>
          <a:p>
            <a:pPr marL="0" indent="0" fontAlgn="base">
              <a:buNone/>
            </a:pPr>
            <a:r>
              <a:rPr lang="en-US" sz="1300" b="1" i="0" dirty="0">
                <a:solidFill>
                  <a:srgbClr val="FFFF00"/>
                </a:solidFill>
                <a:effectLst/>
                <a:latin typeface="Aptos" panose="020B0004020202020204" pitchFamily="34" charset="0"/>
              </a:rPr>
              <a:t>February 7</a:t>
            </a:r>
            <a:r>
              <a:rPr lang="en-US" sz="1300" b="1" i="0" baseline="30000" dirty="0">
                <a:solidFill>
                  <a:srgbClr val="FFFF00"/>
                </a:solidFill>
                <a:effectLst/>
                <a:latin typeface="Aptos" panose="020B0004020202020204" pitchFamily="34" charset="0"/>
              </a:rPr>
              <a:t>th</a:t>
            </a:r>
            <a:r>
              <a:rPr lang="en-US" sz="1300" b="1" i="0" dirty="0">
                <a:solidFill>
                  <a:srgbClr val="FFFF00"/>
                </a:solidFill>
                <a:effectLst/>
                <a:latin typeface="Aptos" panose="020B0004020202020204" pitchFamily="34" charset="0"/>
              </a:rPr>
              <a:t>: </a:t>
            </a:r>
            <a:r>
              <a:rPr lang="en-US" sz="1300" b="0" i="0" dirty="0">
                <a:solidFill>
                  <a:srgbClr val="FFFFFF"/>
                </a:solidFill>
                <a:effectLst/>
                <a:latin typeface="Aptos" panose="020B0004020202020204" pitchFamily="34" charset="0"/>
              </a:rPr>
              <a:t>Preliminary problem statement as described in the attached document will appear on the conference website.</a:t>
            </a:r>
          </a:p>
          <a:p>
            <a:pPr marL="0" indent="0" fontAlgn="base">
              <a:buNone/>
            </a:pPr>
            <a:r>
              <a:rPr lang="en-US" sz="1300" b="0" i="0" dirty="0">
                <a:solidFill>
                  <a:srgbClr val="FFFF00"/>
                </a:solidFill>
                <a:effectLst/>
                <a:latin typeface="Aptos" panose="020B0004020202020204" pitchFamily="34" charset="0"/>
              </a:rPr>
              <a:t>February 14</a:t>
            </a:r>
            <a:r>
              <a:rPr lang="en-US" sz="1300" b="0" i="0" baseline="30000" dirty="0">
                <a:solidFill>
                  <a:srgbClr val="FFFF00"/>
                </a:solidFill>
                <a:effectLst/>
                <a:latin typeface="Aptos" panose="020B0004020202020204" pitchFamily="34" charset="0"/>
              </a:rPr>
              <a:t>th</a:t>
            </a:r>
            <a:r>
              <a:rPr lang="en-US" sz="1300" b="0" i="0" dirty="0">
                <a:solidFill>
                  <a:srgbClr val="FFFFFF"/>
                </a:solidFill>
                <a:effectLst/>
                <a:latin typeface="Aptos" panose="020B0004020202020204" pitchFamily="34" charset="0"/>
              </a:rPr>
              <a:t>: Further explanation including the existing manual process practiced by Southwest in form of videos and presentations will be provided. Additional details will be forthcoming as needed.</a:t>
            </a:r>
            <a:endParaRPr lang="en-US" sz="1300" b="0" i="0" dirty="0">
              <a:solidFill>
                <a:srgbClr val="FFFFFF"/>
              </a:solidFill>
              <a:effectLst/>
              <a:latin typeface="Calibri" panose="020F0502020204030204" pitchFamily="34" charset="0"/>
            </a:endParaRPr>
          </a:p>
          <a:p>
            <a:pPr marL="0" indent="0" fontAlgn="base">
              <a:buNone/>
            </a:pPr>
            <a:r>
              <a:rPr lang="en-US" sz="1300" b="0" i="0" dirty="0">
                <a:solidFill>
                  <a:srgbClr val="FFFF00"/>
                </a:solidFill>
                <a:effectLst/>
                <a:latin typeface="Aptos" panose="020B0004020202020204" pitchFamily="34" charset="0"/>
              </a:rPr>
              <a:t>March 15</a:t>
            </a:r>
            <a:r>
              <a:rPr lang="en-US" sz="1300" b="0" i="0" baseline="30000" dirty="0">
                <a:solidFill>
                  <a:srgbClr val="FFFF00"/>
                </a:solidFill>
                <a:effectLst/>
                <a:latin typeface="Aptos" panose="020B0004020202020204" pitchFamily="34" charset="0"/>
              </a:rPr>
              <a:t>th</a:t>
            </a:r>
            <a:r>
              <a:rPr lang="en-US" sz="1300" b="0" i="0" dirty="0">
                <a:solidFill>
                  <a:srgbClr val="FFFFFF"/>
                </a:solidFill>
                <a:effectLst/>
                <a:latin typeface="Aptos" panose="020B0004020202020204" pitchFamily="34" charset="0"/>
              </a:rPr>
              <a:t>: Submission site is launched.</a:t>
            </a:r>
            <a:endParaRPr lang="en-US" sz="1300" b="0" i="0" dirty="0">
              <a:solidFill>
                <a:srgbClr val="FFFFFF"/>
              </a:solidFill>
              <a:effectLst/>
              <a:latin typeface="Calibri" panose="020F0502020204030204" pitchFamily="34" charset="0"/>
            </a:endParaRPr>
          </a:p>
          <a:p>
            <a:pPr marL="0" indent="0" fontAlgn="base">
              <a:buNone/>
            </a:pPr>
            <a:r>
              <a:rPr lang="en-US" sz="1300" b="0" i="0" dirty="0">
                <a:solidFill>
                  <a:srgbClr val="FFFF00"/>
                </a:solidFill>
                <a:effectLst/>
                <a:latin typeface="Aptos" panose="020B0004020202020204" pitchFamily="34" charset="0"/>
              </a:rPr>
              <a:t>April 15</a:t>
            </a:r>
            <a:r>
              <a:rPr lang="en-US" sz="1300" b="0" i="0" baseline="30000" dirty="0">
                <a:solidFill>
                  <a:srgbClr val="FFFF00"/>
                </a:solidFill>
                <a:effectLst/>
                <a:latin typeface="Aptos" panose="020B0004020202020204" pitchFamily="34" charset="0"/>
              </a:rPr>
              <a:t>th</a:t>
            </a:r>
            <a:r>
              <a:rPr lang="en-US" sz="1300" b="0" i="0" dirty="0">
                <a:solidFill>
                  <a:srgbClr val="FFFFFF"/>
                </a:solidFill>
                <a:effectLst/>
                <a:latin typeface="Aptos" panose="020B0004020202020204" pitchFamily="34" charset="0"/>
              </a:rPr>
              <a:t>: Last day for first round submissions.</a:t>
            </a:r>
            <a:endParaRPr lang="en-US" sz="1300" b="0" i="0" dirty="0">
              <a:solidFill>
                <a:srgbClr val="FFFFFF"/>
              </a:solidFill>
              <a:effectLst/>
              <a:latin typeface="Calibri" panose="020F0502020204030204" pitchFamily="34" charset="0"/>
            </a:endParaRPr>
          </a:p>
          <a:p>
            <a:pPr marL="0" indent="0" fontAlgn="base">
              <a:buNone/>
            </a:pPr>
            <a:r>
              <a:rPr lang="en-US" sz="1300" b="0" i="0" dirty="0">
                <a:solidFill>
                  <a:srgbClr val="FFFF00"/>
                </a:solidFill>
                <a:effectLst/>
                <a:latin typeface="Aptos" panose="020B0004020202020204" pitchFamily="34" charset="0"/>
              </a:rPr>
              <a:t>May 3</a:t>
            </a:r>
            <a:r>
              <a:rPr lang="en-US" sz="1300" b="0" i="0" baseline="30000" dirty="0">
                <a:solidFill>
                  <a:srgbClr val="FFFF00"/>
                </a:solidFill>
                <a:effectLst/>
                <a:latin typeface="Aptos" panose="020B0004020202020204" pitchFamily="34" charset="0"/>
              </a:rPr>
              <a:t>rd</a:t>
            </a:r>
            <a:r>
              <a:rPr lang="en-US" sz="1300" b="0" i="0" dirty="0">
                <a:solidFill>
                  <a:srgbClr val="FFFFFF"/>
                </a:solidFill>
                <a:effectLst/>
                <a:latin typeface="Aptos" panose="020B0004020202020204" pitchFamily="34" charset="0"/>
              </a:rPr>
              <a:t>: Five short listed entries will be announced. They will also receive feedback for their submissions.</a:t>
            </a:r>
            <a:endParaRPr lang="en-US" sz="1300" b="0" i="0" dirty="0">
              <a:solidFill>
                <a:srgbClr val="FFFFFF"/>
              </a:solidFill>
              <a:effectLst/>
              <a:latin typeface="Calibri" panose="020F0502020204030204" pitchFamily="34" charset="0"/>
            </a:endParaRPr>
          </a:p>
          <a:p>
            <a:pPr marL="0" indent="0" fontAlgn="base">
              <a:buNone/>
            </a:pPr>
            <a:r>
              <a:rPr lang="en-US" sz="1300" b="0" i="0" dirty="0">
                <a:solidFill>
                  <a:srgbClr val="FFFF00"/>
                </a:solidFill>
                <a:effectLst/>
                <a:latin typeface="Aptos" panose="020B0004020202020204" pitchFamily="34" charset="0"/>
              </a:rPr>
              <a:t>May 10</a:t>
            </a:r>
            <a:r>
              <a:rPr lang="en-US" sz="1300" b="0" i="0" baseline="30000" dirty="0">
                <a:solidFill>
                  <a:srgbClr val="FFFF00"/>
                </a:solidFill>
                <a:effectLst/>
                <a:latin typeface="Aptos" panose="020B0004020202020204" pitchFamily="34" charset="0"/>
              </a:rPr>
              <a:t>th</a:t>
            </a:r>
            <a:r>
              <a:rPr lang="en-US" sz="1300" b="0" i="0" dirty="0">
                <a:solidFill>
                  <a:srgbClr val="FFFFFF"/>
                </a:solidFill>
                <a:effectLst/>
                <a:latin typeface="Aptos" panose="020B0004020202020204" pitchFamily="34" charset="0"/>
              </a:rPr>
              <a:t>: The shortlisted teams will submit an updated version of their entries. They may also submit a paper that can possibly be considered for publication in the conference proceedings and subsequent journal publication.</a:t>
            </a:r>
            <a:endParaRPr lang="en-US" sz="1300" b="0" i="0" dirty="0">
              <a:solidFill>
                <a:srgbClr val="FFFFFF"/>
              </a:solidFill>
              <a:effectLst/>
              <a:latin typeface="Calibri" panose="020F0502020204030204" pitchFamily="34" charset="0"/>
            </a:endParaRPr>
          </a:p>
          <a:p>
            <a:pPr marL="0" indent="0" fontAlgn="base">
              <a:buNone/>
            </a:pPr>
            <a:r>
              <a:rPr lang="en-US" sz="1300" b="0" i="0" dirty="0">
                <a:solidFill>
                  <a:srgbClr val="FFFF00"/>
                </a:solidFill>
                <a:effectLst/>
                <a:latin typeface="Aptos" panose="020B0004020202020204" pitchFamily="34" charset="0"/>
              </a:rPr>
              <a:t>May 17-20</a:t>
            </a:r>
            <a:r>
              <a:rPr lang="en-US" sz="1300" b="0" i="0" dirty="0">
                <a:solidFill>
                  <a:srgbClr val="FFFFFF"/>
                </a:solidFill>
                <a:effectLst/>
                <a:latin typeface="Aptos" panose="020B0004020202020204" pitchFamily="34" charset="0"/>
              </a:rPr>
              <a:t>: The shortlisted entries will present their work during a session in the conference (in-person or remote)</a:t>
            </a:r>
            <a:endParaRPr lang="en-US" sz="1300" b="0" i="0" dirty="0">
              <a:solidFill>
                <a:srgbClr val="FFFFFF"/>
              </a:solidFill>
              <a:effectLst/>
              <a:latin typeface="Calibri" panose="020F0502020204030204" pitchFamily="34" charset="0"/>
            </a:endParaRPr>
          </a:p>
          <a:p>
            <a:endParaRPr lang="en-CA" sz="1300" dirty="0">
              <a:solidFill>
                <a:srgbClr val="FFFFFF"/>
              </a:solidFill>
            </a:endParaRPr>
          </a:p>
        </p:txBody>
      </p:sp>
      <p:sp>
        <p:nvSpPr>
          <p:cNvPr id="11" name="Rectangle 10">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5" name="Picture 4" descr="Calendar on table">
            <a:extLst>
              <a:ext uri="{FF2B5EF4-FFF2-40B4-BE49-F238E27FC236}">
                <a16:creationId xmlns:a16="http://schemas.microsoft.com/office/drawing/2014/main" id="{2640B617-9F66-54F9-79A1-572FACEF25B9}"/>
              </a:ext>
            </a:extLst>
          </p:cNvPr>
          <p:cNvPicPr>
            <a:picLocks noChangeAspect="1"/>
          </p:cNvPicPr>
          <p:nvPr/>
        </p:nvPicPr>
        <p:blipFill rotWithShape="1">
          <a:blip r:embed="rId2"/>
          <a:srcRect l="10627" r="44794" b="-1"/>
          <a:stretch/>
        </p:blipFill>
        <p:spPr>
          <a:xfrm>
            <a:off x="7611902" y="10"/>
            <a:ext cx="4580097" cy="6857990"/>
          </a:xfrm>
          <a:prstGeom prst="rect">
            <a:avLst/>
          </a:prstGeom>
        </p:spPr>
      </p:pic>
    </p:spTree>
    <p:extLst>
      <p:ext uri="{BB962C8B-B14F-4D97-AF65-F5344CB8AC3E}">
        <p14:creationId xmlns:p14="http://schemas.microsoft.com/office/powerpoint/2010/main" val="3163477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8" name="Rectangle 27">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30" name="Straight Connector 29">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B6BBDE5-B1B9-DB83-B0F2-E1747A6F887E}"/>
              </a:ext>
            </a:extLst>
          </p:cNvPr>
          <p:cNvSpPr txBox="1"/>
          <p:nvPr/>
        </p:nvSpPr>
        <p:spPr>
          <a:xfrm>
            <a:off x="781877" y="643467"/>
            <a:ext cx="3467569" cy="5571066"/>
          </a:xfrm>
          <a:prstGeom prst="rect">
            <a:avLst/>
          </a:prstGeom>
        </p:spPr>
        <p:txBody>
          <a:bodyPr vert="horz" lIns="91440" tIns="45720" rIns="91440" bIns="45720" rtlCol="0" anchor="ctr">
            <a:normAutofit/>
          </a:bodyPr>
          <a:lstStyle/>
          <a:p>
            <a:pPr defTabSz="914400">
              <a:lnSpc>
                <a:spcPct val="85000"/>
              </a:lnSpc>
              <a:spcBef>
                <a:spcPct val="0"/>
              </a:spcBef>
              <a:spcAft>
                <a:spcPts val="600"/>
              </a:spcAft>
            </a:pPr>
            <a:r>
              <a:rPr lang="en-US" sz="4000" b="1" spc="-50">
                <a:solidFill>
                  <a:srgbClr val="FFFFFF"/>
                </a:solidFill>
                <a:latin typeface="+mj-lt"/>
                <a:ea typeface="+mj-ea"/>
                <a:cs typeface="+mj-cs"/>
              </a:rPr>
              <a:t>Possible Solutions</a:t>
            </a:r>
          </a:p>
        </p:txBody>
      </p:sp>
      <p:sp>
        <p:nvSpPr>
          <p:cNvPr id="34" name="Rectangle 33">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TextBox 4">
            <a:extLst>
              <a:ext uri="{FF2B5EF4-FFF2-40B4-BE49-F238E27FC236}">
                <a16:creationId xmlns:a16="http://schemas.microsoft.com/office/drawing/2014/main" id="{1DCD6F91-C856-5BAC-861B-10B534802A71}"/>
              </a:ext>
            </a:extLst>
          </p:cNvPr>
          <p:cNvSpPr txBox="1"/>
          <p:nvPr/>
        </p:nvSpPr>
        <p:spPr>
          <a:xfrm>
            <a:off x="5124206" y="643467"/>
            <a:ext cx="6104288" cy="5571065"/>
          </a:xfrm>
          <a:prstGeom prst="rect">
            <a:avLst/>
          </a:prstGeom>
        </p:spPr>
        <p:txBody>
          <a:bodyPr vert="horz" lIns="0" tIns="45720" rIns="0" bIns="45720" rtlCol="0" anchor="ctr">
            <a:normAutofit/>
          </a:bodyPr>
          <a:lstStyle/>
          <a:p>
            <a:pPr marL="285750" indent="-285750" defTabSz="914400">
              <a:lnSpc>
                <a:spcPct val="90000"/>
              </a:lnSpc>
              <a:spcAft>
                <a:spcPts val="600"/>
              </a:spcAft>
              <a:buClr>
                <a:schemeClr val="accent1"/>
              </a:buClr>
              <a:buFont typeface="Calibri" panose="020F0502020204030204" pitchFamily="34" charset="0"/>
              <a:buChar char="•"/>
            </a:pPr>
            <a:r>
              <a:rPr lang="en-US" sz="1700" b="1" spc="-50" dirty="0">
                <a:solidFill>
                  <a:srgbClr val="FFFFFF"/>
                </a:solidFill>
              </a:rPr>
              <a:t>Solutions </a:t>
            </a:r>
            <a:r>
              <a:rPr lang="en-US" sz="1700" b="1" spc="-50" baseline="0" dirty="0">
                <a:solidFill>
                  <a:srgbClr val="FFFFFF"/>
                </a:solidFill>
              </a:rPr>
              <a:t>can be divided into three categories:</a:t>
            </a:r>
            <a:endParaRPr lang="en-US" sz="1700" b="1" dirty="0">
              <a:solidFill>
                <a:srgbClr val="FFFFFF"/>
              </a:solidFill>
            </a:endParaRPr>
          </a:p>
          <a:p>
            <a:pPr marL="800100" lvl="1" indent="-342900" defTabSz="914400">
              <a:lnSpc>
                <a:spcPct val="90000"/>
              </a:lnSpc>
              <a:spcAft>
                <a:spcPts val="600"/>
              </a:spcAft>
              <a:buClr>
                <a:schemeClr val="accent1"/>
              </a:buClr>
              <a:buFont typeface="Calibri" panose="020F0502020204030204" pitchFamily="34" charset="0"/>
              <a:buAutoNum type="arabicPeriod"/>
            </a:pPr>
            <a:r>
              <a:rPr lang="en-US" sz="1700" b="1" dirty="0">
                <a:solidFill>
                  <a:srgbClr val="FFFFFF"/>
                </a:solidFill>
              </a:rPr>
              <a:t>Web Scraping:- </a:t>
            </a:r>
            <a:r>
              <a:rPr lang="en-US" sz="1700" dirty="0">
                <a:solidFill>
                  <a:srgbClr val="FFFFFF"/>
                </a:solidFill>
                <a:effectLst/>
              </a:rPr>
              <a:t>Scrape the web for information on rental market in Halifax Regional Municipality – current apartment buildings and buildings under development or in approval process.</a:t>
            </a:r>
          </a:p>
          <a:p>
            <a:pPr marL="800100" lvl="1" indent="-342900" defTabSz="914400">
              <a:lnSpc>
                <a:spcPct val="90000"/>
              </a:lnSpc>
              <a:spcAft>
                <a:spcPts val="600"/>
              </a:spcAft>
              <a:buClr>
                <a:schemeClr val="accent1"/>
              </a:buClr>
              <a:buFont typeface="Calibri" panose="020F0502020204030204" pitchFamily="34" charset="0"/>
              <a:buAutoNum type="arabicPeriod"/>
            </a:pPr>
            <a:r>
              <a:rPr lang="en-US" sz="1700" b="1" dirty="0">
                <a:solidFill>
                  <a:srgbClr val="FFFFFF"/>
                </a:solidFill>
              </a:rPr>
              <a:t>Visualization:- </a:t>
            </a:r>
            <a:r>
              <a:rPr lang="en-US" sz="1700" dirty="0">
                <a:solidFill>
                  <a:srgbClr val="FFFFFF"/>
                </a:solidFill>
              </a:rPr>
              <a:t>A dashboard with current rental product in the marketplace sorts by geographic location and any planned or under construction developments within the Halifax Municipal geographic market sort by required fields.</a:t>
            </a:r>
          </a:p>
          <a:p>
            <a:pPr marL="800100" lvl="1" indent="-342900" defTabSz="914400">
              <a:lnSpc>
                <a:spcPct val="90000"/>
              </a:lnSpc>
              <a:spcAft>
                <a:spcPts val="600"/>
              </a:spcAft>
              <a:buClr>
                <a:schemeClr val="accent1"/>
              </a:buClr>
              <a:buFont typeface="Calibri" panose="020F0502020204030204" pitchFamily="34" charset="0"/>
              <a:buAutoNum type="arabicPeriod"/>
            </a:pPr>
            <a:r>
              <a:rPr lang="en-US" sz="1700" b="1" dirty="0">
                <a:solidFill>
                  <a:srgbClr val="FFFFFF"/>
                </a:solidFill>
              </a:rPr>
              <a:t>Predictive Analytics:- </a:t>
            </a:r>
            <a:r>
              <a:rPr lang="en-US" sz="1700" dirty="0">
                <a:solidFill>
                  <a:srgbClr val="FFFFFF"/>
                </a:solidFill>
              </a:rPr>
              <a:t>D</a:t>
            </a:r>
            <a:r>
              <a:rPr lang="en-US" sz="1700" dirty="0">
                <a:solidFill>
                  <a:srgbClr val="FFFFFF"/>
                </a:solidFill>
                <a:effectLst/>
              </a:rPr>
              <a:t>etermine the factors influencing rental prices and provide a user-friendly dashboard to compare competitor rates for Southwest to remain competitive with current rents and for forecasting future rental rates for new developments.</a:t>
            </a:r>
          </a:p>
          <a:p>
            <a:pPr marL="800100" lvl="1" indent="-342900" defTabSz="914400">
              <a:lnSpc>
                <a:spcPct val="90000"/>
              </a:lnSpc>
              <a:spcAft>
                <a:spcPts val="600"/>
              </a:spcAft>
              <a:buClr>
                <a:schemeClr val="accent1"/>
              </a:buClr>
              <a:buFont typeface="Calibri" panose="020F0502020204030204" pitchFamily="34" charset="0"/>
              <a:buAutoNum type="arabicPeriod"/>
            </a:pPr>
            <a:r>
              <a:rPr lang="en-US" sz="1700" b="1" dirty="0">
                <a:solidFill>
                  <a:srgbClr val="FFFFFF"/>
                </a:solidFill>
              </a:rPr>
              <a:t>Other:- </a:t>
            </a:r>
            <a:r>
              <a:rPr lang="en-US" sz="1700" dirty="0">
                <a:solidFill>
                  <a:srgbClr val="FFFFFF"/>
                </a:solidFill>
                <a:effectLst/>
              </a:rPr>
              <a:t>Any additional aspects that may be relevant to a real estate company are also welcome.</a:t>
            </a:r>
            <a:endParaRPr lang="en-US" sz="1700" b="1" dirty="0">
              <a:solidFill>
                <a:srgbClr val="FFFFFF"/>
              </a:solidFill>
              <a:effectLst/>
            </a:endParaRPr>
          </a:p>
          <a:p>
            <a:pPr marL="285750" indent="-285750" defTabSz="914400">
              <a:lnSpc>
                <a:spcPct val="90000"/>
              </a:lnSpc>
              <a:spcAft>
                <a:spcPts val="600"/>
              </a:spcAft>
              <a:buClr>
                <a:schemeClr val="accent1"/>
              </a:buClr>
              <a:buFont typeface="Calibri" panose="020F0502020204030204" pitchFamily="34" charset="0"/>
              <a:buChar char="•"/>
            </a:pPr>
            <a:r>
              <a:rPr lang="en-US" sz="1700" dirty="0">
                <a:solidFill>
                  <a:srgbClr val="FFFFFF"/>
                </a:solidFill>
                <a:effectLst/>
              </a:rPr>
              <a:t>An entry may choose to tackle one, two, three or more aspects described above. </a:t>
            </a:r>
          </a:p>
          <a:p>
            <a:pPr marL="285750" indent="-285750" defTabSz="914400">
              <a:lnSpc>
                <a:spcPct val="90000"/>
              </a:lnSpc>
              <a:spcAft>
                <a:spcPts val="600"/>
              </a:spcAft>
              <a:buClr>
                <a:schemeClr val="accent1"/>
              </a:buClr>
              <a:buFont typeface="Calibri" panose="020F0502020204030204" pitchFamily="34" charset="0"/>
              <a:buChar char="•"/>
            </a:pPr>
            <a:r>
              <a:rPr lang="en-US" sz="1700" dirty="0">
                <a:solidFill>
                  <a:srgbClr val="FFFFFF"/>
                </a:solidFill>
              </a:rPr>
              <a:t>The judging will be a weighted sum of scores from various aspects described above.</a:t>
            </a:r>
            <a:endParaRPr lang="en-US" sz="1700" dirty="0">
              <a:solidFill>
                <a:srgbClr val="FFFFFF"/>
              </a:solidFill>
              <a:effectLst/>
            </a:endParaRPr>
          </a:p>
          <a:p>
            <a:pPr marL="285750" indent="-285750" defTabSz="914400">
              <a:lnSpc>
                <a:spcPct val="90000"/>
              </a:lnSpc>
              <a:spcAft>
                <a:spcPts val="600"/>
              </a:spcAft>
              <a:buClr>
                <a:schemeClr val="accent1"/>
              </a:buClr>
              <a:buFont typeface="Calibri" panose="020F0502020204030204" pitchFamily="34" charset="0"/>
              <a:buChar char="•"/>
            </a:pPr>
            <a:endParaRPr lang="en-US" sz="1700" dirty="0">
              <a:solidFill>
                <a:srgbClr val="FFFFFF"/>
              </a:solidFill>
            </a:endParaRPr>
          </a:p>
        </p:txBody>
      </p:sp>
    </p:spTree>
    <p:extLst>
      <p:ext uri="{BB962C8B-B14F-4D97-AF65-F5344CB8AC3E}">
        <p14:creationId xmlns:p14="http://schemas.microsoft.com/office/powerpoint/2010/main" val="188106478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676ADF-8E66-F154-D216-F99EE073FA2A}"/>
              </a:ext>
            </a:extLst>
          </p:cNvPr>
          <p:cNvSpPr txBox="1"/>
          <p:nvPr/>
        </p:nvSpPr>
        <p:spPr>
          <a:xfrm>
            <a:off x="782128" y="626853"/>
            <a:ext cx="11007305" cy="646331"/>
          </a:xfrm>
          <a:prstGeom prst="rect">
            <a:avLst/>
          </a:prstGeom>
          <a:noFill/>
        </p:spPr>
        <p:txBody>
          <a:bodyPr wrap="square" rtlCol="0">
            <a:spAutoFit/>
          </a:bodyPr>
          <a:lstStyle/>
          <a:p>
            <a:r>
              <a:rPr lang="en-US" sz="3600" b="1" dirty="0"/>
              <a:t>Level of Difficulty/Importance</a:t>
            </a:r>
            <a:endParaRPr lang="en-CA" sz="2000" b="1" dirty="0"/>
          </a:p>
        </p:txBody>
      </p:sp>
      <p:graphicFrame>
        <p:nvGraphicFramePr>
          <p:cNvPr id="9" name="Table 8">
            <a:extLst>
              <a:ext uri="{FF2B5EF4-FFF2-40B4-BE49-F238E27FC236}">
                <a16:creationId xmlns:a16="http://schemas.microsoft.com/office/drawing/2014/main" id="{80178D65-77B1-F6F7-00BF-517092701C14}"/>
              </a:ext>
            </a:extLst>
          </p:cNvPr>
          <p:cNvGraphicFramePr>
            <a:graphicFrameLocks noGrp="1"/>
          </p:cNvGraphicFramePr>
          <p:nvPr>
            <p:extLst>
              <p:ext uri="{D42A27DB-BD31-4B8C-83A1-F6EECF244321}">
                <p14:modId xmlns:p14="http://schemas.microsoft.com/office/powerpoint/2010/main" val="1393372036"/>
              </p:ext>
            </p:extLst>
          </p:nvPr>
        </p:nvGraphicFramePr>
        <p:xfrm>
          <a:off x="7503269" y="3784059"/>
          <a:ext cx="3800271" cy="822960"/>
        </p:xfrm>
        <a:graphic>
          <a:graphicData uri="http://schemas.openxmlformats.org/drawingml/2006/table">
            <a:tbl>
              <a:tblPr firstRow="1" bandRow="1">
                <a:tableStyleId>{5C22544A-7EE6-4342-B048-85BDC9FD1C3A}</a:tableStyleId>
              </a:tblPr>
              <a:tblGrid>
                <a:gridCol w="1247507">
                  <a:extLst>
                    <a:ext uri="{9D8B030D-6E8A-4147-A177-3AD203B41FA5}">
                      <a16:colId xmlns:a16="http://schemas.microsoft.com/office/drawing/2014/main" val="2074180640"/>
                    </a:ext>
                  </a:extLst>
                </a:gridCol>
                <a:gridCol w="1276382">
                  <a:extLst>
                    <a:ext uri="{9D8B030D-6E8A-4147-A177-3AD203B41FA5}">
                      <a16:colId xmlns:a16="http://schemas.microsoft.com/office/drawing/2014/main" val="1896668450"/>
                    </a:ext>
                  </a:extLst>
                </a:gridCol>
                <a:gridCol w="1276382">
                  <a:extLst>
                    <a:ext uri="{9D8B030D-6E8A-4147-A177-3AD203B41FA5}">
                      <a16:colId xmlns:a16="http://schemas.microsoft.com/office/drawing/2014/main" val="3087847167"/>
                    </a:ext>
                  </a:extLst>
                </a:gridCol>
              </a:tblGrid>
              <a:tr h="424732">
                <a:tc>
                  <a:txBody>
                    <a:bodyPr/>
                    <a:lstStyle/>
                    <a:p>
                      <a:pPr algn="ctr"/>
                      <a:r>
                        <a:rPr lang="en-US" sz="1400" dirty="0"/>
                        <a:t>Web Scraping</a:t>
                      </a:r>
                      <a:endParaRPr lang="en-CA" sz="1400" dirty="0"/>
                    </a:p>
                  </a:txBody>
                  <a:tcPr/>
                </a:tc>
                <a:tc>
                  <a:txBody>
                    <a:bodyPr/>
                    <a:lstStyle/>
                    <a:p>
                      <a:pPr algn="ctr"/>
                      <a:r>
                        <a:rPr lang="en-US" sz="1400"/>
                        <a:t>Visualization </a:t>
                      </a:r>
                      <a:endParaRPr lang="en-CA" sz="1400" dirty="0"/>
                    </a:p>
                  </a:txBody>
                  <a:tcPr/>
                </a:tc>
                <a:tc>
                  <a:txBody>
                    <a:bodyPr/>
                    <a:lstStyle/>
                    <a:p>
                      <a:pPr algn="ctr"/>
                      <a:r>
                        <a:rPr lang="en-US" sz="1400"/>
                        <a:t>Predictive Analytics</a:t>
                      </a:r>
                      <a:endParaRPr lang="en-CA" sz="1400" dirty="0"/>
                    </a:p>
                  </a:txBody>
                  <a:tcPr/>
                </a:tc>
                <a:extLst>
                  <a:ext uri="{0D108BD9-81ED-4DB2-BD59-A6C34878D82A}">
                    <a16:rowId xmlns:a16="http://schemas.microsoft.com/office/drawing/2014/main" val="1403752376"/>
                  </a:ext>
                </a:extLst>
              </a:tr>
              <a:tr h="221599">
                <a:tc>
                  <a:txBody>
                    <a:bodyPr/>
                    <a:lstStyle/>
                    <a:p>
                      <a:pPr algn="ctr"/>
                      <a:r>
                        <a:rPr lang="en-US" sz="1400"/>
                        <a:t>100%</a:t>
                      </a:r>
                      <a:endParaRPr lang="en-CA" sz="1400" dirty="0"/>
                    </a:p>
                  </a:txBody>
                  <a:tcPr/>
                </a:tc>
                <a:tc>
                  <a:txBody>
                    <a:bodyPr/>
                    <a:lstStyle/>
                    <a:p>
                      <a:pPr algn="ctr"/>
                      <a:r>
                        <a:rPr lang="en-US" sz="1400"/>
                        <a:t>60%</a:t>
                      </a:r>
                      <a:endParaRPr lang="en-CA" sz="1400" dirty="0"/>
                    </a:p>
                  </a:txBody>
                  <a:tcPr/>
                </a:tc>
                <a:tc>
                  <a:txBody>
                    <a:bodyPr/>
                    <a:lstStyle/>
                    <a:p>
                      <a:pPr algn="ctr"/>
                      <a:r>
                        <a:rPr lang="en-US" sz="1400" dirty="0"/>
                        <a:t>80%</a:t>
                      </a:r>
                      <a:endParaRPr lang="en-CA" sz="1400" dirty="0"/>
                    </a:p>
                  </a:txBody>
                  <a:tcPr/>
                </a:tc>
                <a:extLst>
                  <a:ext uri="{0D108BD9-81ED-4DB2-BD59-A6C34878D82A}">
                    <a16:rowId xmlns:a16="http://schemas.microsoft.com/office/drawing/2014/main" val="2232018365"/>
                  </a:ext>
                </a:extLst>
              </a:tr>
            </a:tbl>
          </a:graphicData>
        </a:graphic>
      </p:graphicFrame>
      <p:graphicFrame>
        <p:nvGraphicFramePr>
          <p:cNvPr id="12" name="TextBox 9">
            <a:extLst>
              <a:ext uri="{FF2B5EF4-FFF2-40B4-BE49-F238E27FC236}">
                <a16:creationId xmlns:a16="http://schemas.microsoft.com/office/drawing/2014/main" id="{132F7676-2EA5-075E-96A9-9BD8AE68F75C}"/>
              </a:ext>
            </a:extLst>
          </p:cNvPr>
          <p:cNvGraphicFramePr/>
          <p:nvPr>
            <p:extLst>
              <p:ext uri="{D42A27DB-BD31-4B8C-83A1-F6EECF244321}">
                <p14:modId xmlns:p14="http://schemas.microsoft.com/office/powerpoint/2010/main" val="32462487"/>
              </p:ext>
            </p:extLst>
          </p:nvPr>
        </p:nvGraphicFramePr>
        <p:xfrm>
          <a:off x="1199072" y="1781279"/>
          <a:ext cx="9408544" cy="2585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2821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EE378F3-9642-471B-8215-AA3288422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6405F82-F7FB-4124-AE2B-3D69A007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4" name="TextBox 3">
            <a:extLst>
              <a:ext uri="{FF2B5EF4-FFF2-40B4-BE49-F238E27FC236}">
                <a16:creationId xmlns:a16="http://schemas.microsoft.com/office/drawing/2014/main" id="{A48C0806-6CE9-214F-4ABD-AEE0C80E2A86}"/>
              </a:ext>
            </a:extLst>
          </p:cNvPr>
          <p:cNvSpPr txBox="1"/>
          <p:nvPr/>
        </p:nvSpPr>
        <p:spPr>
          <a:xfrm>
            <a:off x="1097280" y="516835"/>
            <a:ext cx="5977937" cy="1666501"/>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000" b="1" spc="-50" dirty="0">
                <a:solidFill>
                  <a:srgbClr val="FFFFFF"/>
                </a:solidFill>
                <a:latin typeface="+mj-lt"/>
                <a:ea typeface="+mj-ea"/>
                <a:cs typeface="+mj-cs"/>
              </a:rPr>
              <a:t>Examples of Level of Difficulty Calculations</a:t>
            </a:r>
          </a:p>
        </p:txBody>
      </p:sp>
      <p:sp>
        <p:nvSpPr>
          <p:cNvPr id="6" name="TextBox 5">
            <a:extLst>
              <a:ext uri="{FF2B5EF4-FFF2-40B4-BE49-F238E27FC236}">
                <a16:creationId xmlns:a16="http://schemas.microsoft.com/office/drawing/2014/main" id="{E35DD059-90FB-CC1D-7399-A19DC4B60AAE}"/>
              </a:ext>
            </a:extLst>
          </p:cNvPr>
          <p:cNvSpPr txBox="1"/>
          <p:nvPr/>
        </p:nvSpPr>
        <p:spPr>
          <a:xfrm>
            <a:off x="223736" y="2236304"/>
            <a:ext cx="7324158" cy="3652667"/>
          </a:xfrm>
          <a:prstGeom prst="rect">
            <a:avLst/>
          </a:prstGeom>
        </p:spPr>
        <p:txBody>
          <a:bodyPr vert="horz" lIns="0" tIns="45720" rIns="0" bIns="45720" rtlCol="0">
            <a:normAutofit/>
          </a:bodyPr>
          <a:lstStyle/>
          <a:p>
            <a:pPr marL="285750" indent="-285750" defTabSz="914400">
              <a:lnSpc>
                <a:spcPct val="90000"/>
              </a:lnSpc>
              <a:spcAft>
                <a:spcPts val="1200"/>
              </a:spcAft>
              <a:buClr>
                <a:schemeClr val="accent1"/>
              </a:buClr>
              <a:buFont typeface="Calibri" panose="020F0502020204030204" pitchFamily="34" charset="0"/>
              <a:buChar char="•"/>
            </a:pPr>
            <a:r>
              <a:rPr lang="en-US" dirty="0">
                <a:solidFill>
                  <a:srgbClr val="FFFFFF"/>
                </a:solidFill>
              </a:rPr>
              <a:t>If a team scores 55 in web scraping, the final score will be 1.0*55=55</a:t>
            </a:r>
          </a:p>
          <a:p>
            <a:pPr marL="285750" indent="-285750" defTabSz="914400">
              <a:lnSpc>
                <a:spcPct val="90000"/>
              </a:lnSpc>
              <a:spcAft>
                <a:spcPts val="1200"/>
              </a:spcAft>
              <a:buClr>
                <a:schemeClr val="accent1"/>
              </a:buClr>
              <a:buFont typeface="Calibri" panose="020F0502020204030204" pitchFamily="34" charset="0"/>
              <a:buChar char="•"/>
            </a:pPr>
            <a:r>
              <a:rPr lang="en-US" dirty="0">
                <a:solidFill>
                  <a:srgbClr val="FFFFFF"/>
                </a:solidFill>
              </a:rPr>
              <a:t>If a team scores 90 in visualization, the final score will be 0.6*90=54</a:t>
            </a:r>
          </a:p>
          <a:p>
            <a:pPr marL="285750" indent="-285750" defTabSz="914400">
              <a:lnSpc>
                <a:spcPct val="90000"/>
              </a:lnSpc>
              <a:spcAft>
                <a:spcPts val="1200"/>
              </a:spcAft>
              <a:buClr>
                <a:schemeClr val="accent1"/>
              </a:buClr>
              <a:buFont typeface="Calibri" panose="020F0502020204030204" pitchFamily="34" charset="0"/>
              <a:buChar char="•"/>
            </a:pPr>
            <a:r>
              <a:rPr lang="en-US" dirty="0">
                <a:solidFill>
                  <a:srgbClr val="FFFFFF"/>
                </a:solidFill>
              </a:rPr>
              <a:t>If a team scores 70 in predictive analytics, the final score will be 0.8*70=56</a:t>
            </a:r>
          </a:p>
          <a:p>
            <a:pPr marL="285750" indent="-285750" defTabSz="914400">
              <a:lnSpc>
                <a:spcPct val="90000"/>
              </a:lnSpc>
              <a:spcAft>
                <a:spcPts val="1200"/>
              </a:spcAft>
              <a:buClr>
                <a:schemeClr val="accent1"/>
              </a:buClr>
              <a:buFont typeface="Calibri" panose="020F0502020204030204" pitchFamily="34" charset="0"/>
              <a:buChar char="•"/>
            </a:pPr>
            <a:r>
              <a:rPr lang="en-US" dirty="0">
                <a:solidFill>
                  <a:srgbClr val="FFFFFF"/>
                </a:solidFill>
              </a:rPr>
              <a:t>If a team tackles two aspects: Web Scraping (scores 40%) and Visualization (scores 60%), final score will be 1.0*40+0.6*60=76.</a:t>
            </a:r>
          </a:p>
        </p:txBody>
      </p:sp>
      <p:sp>
        <p:nvSpPr>
          <p:cNvPr id="28" name="Rectangle 27">
            <a:extLst>
              <a:ext uri="{FF2B5EF4-FFF2-40B4-BE49-F238E27FC236}">
                <a16:creationId xmlns:a16="http://schemas.microsoft.com/office/drawing/2014/main" id="{AAAE29FD-C3A6-46E4-BF94-132A4C4EE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10" name="Graphic 9" descr="Flowchart">
            <a:extLst>
              <a:ext uri="{FF2B5EF4-FFF2-40B4-BE49-F238E27FC236}">
                <a16:creationId xmlns:a16="http://schemas.microsoft.com/office/drawing/2014/main" id="{B419D37F-3778-36F0-37A2-401DA8093A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51982" y="1770977"/>
            <a:ext cx="3294253" cy="3294253"/>
          </a:xfrm>
          <a:prstGeom prst="rect">
            <a:avLst/>
          </a:prstGeom>
        </p:spPr>
      </p:pic>
    </p:spTree>
    <p:extLst>
      <p:ext uri="{BB962C8B-B14F-4D97-AF65-F5344CB8AC3E}">
        <p14:creationId xmlns:p14="http://schemas.microsoft.com/office/powerpoint/2010/main" val="278496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4" name="TextBox 3">
            <a:extLst>
              <a:ext uri="{FF2B5EF4-FFF2-40B4-BE49-F238E27FC236}">
                <a16:creationId xmlns:a16="http://schemas.microsoft.com/office/drawing/2014/main" id="{C011C1F0-DDF0-983C-D202-7AA7DC4BCF46}"/>
              </a:ext>
            </a:extLst>
          </p:cNvPr>
          <p:cNvSpPr txBox="1"/>
          <p:nvPr/>
        </p:nvSpPr>
        <p:spPr>
          <a:xfrm>
            <a:off x="8096885" y="640080"/>
            <a:ext cx="3659246" cy="2926080"/>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400" b="1" spc="-50">
                <a:solidFill>
                  <a:srgbClr val="FFFFFF"/>
                </a:solidFill>
                <a:latin typeface="+mj-lt"/>
                <a:ea typeface="+mj-ea"/>
                <a:cs typeface="+mj-cs"/>
              </a:rPr>
              <a:t>Possible metrics in determining scores</a:t>
            </a:r>
          </a:p>
        </p:txBody>
      </p:sp>
      <p:sp>
        <p:nvSpPr>
          <p:cNvPr id="20" name="Rectangle 19">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graphicFrame>
        <p:nvGraphicFramePr>
          <p:cNvPr id="5" name="Table 4">
            <a:extLst>
              <a:ext uri="{FF2B5EF4-FFF2-40B4-BE49-F238E27FC236}">
                <a16:creationId xmlns:a16="http://schemas.microsoft.com/office/drawing/2014/main" id="{D5A93239-6AFE-00E2-F186-6D4B5AE8CC4D}"/>
              </a:ext>
            </a:extLst>
          </p:cNvPr>
          <p:cNvGraphicFramePr>
            <a:graphicFrameLocks noGrp="1"/>
          </p:cNvGraphicFramePr>
          <p:nvPr>
            <p:extLst>
              <p:ext uri="{D42A27DB-BD31-4B8C-83A1-F6EECF244321}">
                <p14:modId xmlns:p14="http://schemas.microsoft.com/office/powerpoint/2010/main" val="3448245696"/>
              </p:ext>
            </p:extLst>
          </p:nvPr>
        </p:nvGraphicFramePr>
        <p:xfrm>
          <a:off x="633999" y="846172"/>
          <a:ext cx="6275669" cy="5313904"/>
        </p:xfrm>
        <a:graphic>
          <a:graphicData uri="http://schemas.openxmlformats.org/drawingml/2006/table">
            <a:tbl>
              <a:tblPr firstRow="1" bandRow="1">
                <a:tableStyleId>{5C22544A-7EE6-4342-B048-85BDC9FD1C3A}</a:tableStyleId>
              </a:tblPr>
              <a:tblGrid>
                <a:gridCol w="2195761">
                  <a:extLst>
                    <a:ext uri="{9D8B030D-6E8A-4147-A177-3AD203B41FA5}">
                      <a16:colId xmlns:a16="http://schemas.microsoft.com/office/drawing/2014/main" val="1129569582"/>
                    </a:ext>
                  </a:extLst>
                </a:gridCol>
                <a:gridCol w="1962051">
                  <a:extLst>
                    <a:ext uri="{9D8B030D-6E8A-4147-A177-3AD203B41FA5}">
                      <a16:colId xmlns:a16="http://schemas.microsoft.com/office/drawing/2014/main" val="3349229441"/>
                    </a:ext>
                  </a:extLst>
                </a:gridCol>
                <a:gridCol w="2117857">
                  <a:extLst>
                    <a:ext uri="{9D8B030D-6E8A-4147-A177-3AD203B41FA5}">
                      <a16:colId xmlns:a16="http://schemas.microsoft.com/office/drawing/2014/main" val="798534414"/>
                    </a:ext>
                  </a:extLst>
                </a:gridCol>
              </a:tblGrid>
              <a:tr h="753214">
                <a:tc>
                  <a:txBody>
                    <a:bodyPr/>
                    <a:lstStyle/>
                    <a:p>
                      <a:r>
                        <a:rPr lang="en-US" sz="2100" dirty="0"/>
                        <a:t>Web Scraping </a:t>
                      </a:r>
                      <a:endParaRPr lang="en-CA" sz="2100" dirty="0"/>
                    </a:p>
                  </a:txBody>
                  <a:tcPr marL="80129" marR="80129" marT="40065" marB="40065"/>
                </a:tc>
                <a:tc>
                  <a:txBody>
                    <a:bodyPr/>
                    <a:lstStyle/>
                    <a:p>
                      <a:r>
                        <a:rPr lang="en-US" sz="2100"/>
                        <a:t>Visualization</a:t>
                      </a:r>
                      <a:endParaRPr lang="en-CA" sz="2100"/>
                    </a:p>
                  </a:txBody>
                  <a:tcPr marL="80129" marR="80129" marT="40065" marB="40065"/>
                </a:tc>
                <a:tc>
                  <a:txBody>
                    <a:bodyPr/>
                    <a:lstStyle/>
                    <a:p>
                      <a:r>
                        <a:rPr lang="en-US" sz="2100"/>
                        <a:t>Predictive Analytics</a:t>
                      </a:r>
                      <a:endParaRPr lang="en-CA" sz="2100"/>
                    </a:p>
                  </a:txBody>
                  <a:tcPr marL="80129" marR="80129" marT="40065" marB="40065"/>
                </a:tc>
                <a:extLst>
                  <a:ext uri="{0D108BD9-81ED-4DB2-BD59-A6C34878D82A}">
                    <a16:rowId xmlns:a16="http://schemas.microsoft.com/office/drawing/2014/main" val="4182281434"/>
                  </a:ext>
                </a:extLst>
              </a:tr>
              <a:tr h="4412443">
                <a:tc>
                  <a:txBody>
                    <a:bodyPr/>
                    <a:lstStyle/>
                    <a:p>
                      <a:pPr marL="285750" indent="-285750">
                        <a:buFont typeface="Arial" panose="020B0604020202020204" pitchFamily="34" charset="0"/>
                        <a:buChar char="•"/>
                      </a:pPr>
                      <a:r>
                        <a:rPr lang="en-US" sz="1600" dirty="0"/>
                        <a:t>Number of Fields</a:t>
                      </a:r>
                    </a:p>
                    <a:p>
                      <a:pPr marL="742950" lvl="1" indent="-285750">
                        <a:buFont typeface="Arial" panose="020B0604020202020204" pitchFamily="34" charset="0"/>
                        <a:buChar char="•"/>
                      </a:pPr>
                      <a:r>
                        <a:rPr lang="en-US" sz="1100" dirty="0"/>
                        <a:t>Acquiring all or some of the Fields currently shown in the spreadsheet</a:t>
                      </a:r>
                    </a:p>
                    <a:p>
                      <a:pPr marL="742950" lvl="1" indent="-285750">
                        <a:buFont typeface="Arial" panose="020B0604020202020204" pitchFamily="34" charset="0"/>
                        <a:buChar char="•"/>
                      </a:pPr>
                      <a:r>
                        <a:rPr lang="en-US" sz="1100" dirty="0"/>
                        <a:t>Acquiring additional fields</a:t>
                      </a:r>
                    </a:p>
                    <a:p>
                      <a:pPr marL="285750" indent="-285750">
                        <a:buFont typeface="Arial" panose="020B0604020202020204" pitchFamily="34" charset="0"/>
                        <a:buChar char="•"/>
                      </a:pPr>
                      <a:r>
                        <a:rPr lang="en-US" sz="1600" dirty="0"/>
                        <a:t>Level of Automation</a:t>
                      </a:r>
                    </a:p>
                    <a:p>
                      <a:pPr marL="742950" lvl="1" indent="-285750">
                        <a:buFont typeface="Arial" panose="020B0604020202020204" pitchFamily="34" charset="0"/>
                        <a:buChar char="•"/>
                      </a:pPr>
                      <a:r>
                        <a:rPr lang="en-US" sz="1200" dirty="0"/>
                        <a:t>Fully automated with an ability for experts to modify the database</a:t>
                      </a:r>
                    </a:p>
                    <a:p>
                      <a:pPr marL="742950" lvl="1" indent="-285750">
                        <a:buFont typeface="Arial" panose="020B0604020202020204" pitchFamily="34" charset="0"/>
                        <a:buChar char="•"/>
                      </a:pPr>
                      <a:r>
                        <a:rPr lang="en-US" sz="1200" dirty="0"/>
                        <a:t>Partially automated by  providing mechanism for experts to easily identify and add the information to the database</a:t>
                      </a:r>
                    </a:p>
                    <a:p>
                      <a:pPr marL="285750" indent="-285750">
                        <a:buFont typeface="Arial" panose="020B0604020202020204" pitchFamily="34" charset="0"/>
                        <a:buChar char="•"/>
                      </a:pPr>
                      <a:r>
                        <a:rPr lang="en-US" sz="1600" dirty="0"/>
                        <a:t>Create alerts when a new development appears in Halifax</a:t>
                      </a:r>
                    </a:p>
                    <a:p>
                      <a:pPr marL="0" indent="0">
                        <a:buFont typeface="Arial" panose="020B0604020202020204" pitchFamily="34" charset="0"/>
                        <a:buNone/>
                      </a:pPr>
                      <a:endParaRPr lang="en-CA" sz="1600" dirty="0"/>
                    </a:p>
                  </a:txBody>
                  <a:tcPr marL="80129" marR="80129" marT="40065" marB="40065"/>
                </a:tc>
                <a:tc>
                  <a:txBody>
                    <a:bodyPr/>
                    <a:lstStyle/>
                    <a:p>
                      <a:pPr marL="285750" indent="-285750">
                        <a:buFont typeface="Arial" panose="020B0604020202020204" pitchFamily="34" charset="0"/>
                        <a:buChar char="•"/>
                      </a:pPr>
                      <a:r>
                        <a:rPr lang="en-US" sz="1600" dirty="0"/>
                        <a:t>UI/UX Design of the dashboard</a:t>
                      </a:r>
                    </a:p>
                    <a:p>
                      <a:pPr marL="742950" lvl="1" indent="-285750">
                        <a:buFont typeface="Arial" panose="020B0604020202020204" pitchFamily="34" charset="0"/>
                        <a:buChar char="•"/>
                      </a:pPr>
                      <a:r>
                        <a:rPr lang="en-US" sz="1200" dirty="0"/>
                        <a:t>Can you do better than the existing dashboard </a:t>
                      </a:r>
                    </a:p>
                    <a:p>
                      <a:pPr marL="285750" indent="-285750">
                        <a:buFont typeface="Arial" panose="020B0604020202020204" pitchFamily="34" charset="0"/>
                        <a:buChar char="•"/>
                      </a:pPr>
                      <a:r>
                        <a:rPr lang="en-US" sz="1600" dirty="0"/>
                        <a:t>Level of Automation in generating the dashboard</a:t>
                      </a:r>
                      <a:endParaRPr lang="en-CA" sz="1600" dirty="0"/>
                    </a:p>
                  </a:txBody>
                  <a:tcPr marL="80129" marR="80129" marT="40065" marB="40065"/>
                </a:tc>
                <a:tc>
                  <a:txBody>
                    <a:bodyPr/>
                    <a:lstStyle/>
                    <a:p>
                      <a:pPr marL="285750" indent="-285750">
                        <a:buFont typeface="Arial" panose="020B0604020202020204" pitchFamily="34" charset="0"/>
                        <a:buChar char="•"/>
                      </a:pPr>
                      <a:r>
                        <a:rPr lang="en-US" sz="1600" dirty="0"/>
                        <a:t>Background Research on Machine Learning in Predicting Rental Prices </a:t>
                      </a:r>
                    </a:p>
                    <a:p>
                      <a:pPr marL="285750" indent="-285750">
                        <a:buFont typeface="Arial" panose="020B0604020202020204" pitchFamily="34" charset="0"/>
                        <a:buChar char="•"/>
                      </a:pPr>
                      <a:r>
                        <a:rPr lang="en-US" sz="1600" dirty="0"/>
                        <a:t>Extraction of relevant variables.</a:t>
                      </a:r>
                    </a:p>
                    <a:p>
                      <a:pPr marL="285750" indent="-285750">
                        <a:buFont typeface="Arial" panose="020B0604020202020204" pitchFamily="34" charset="0"/>
                        <a:buChar char="•"/>
                      </a:pPr>
                      <a:r>
                        <a:rPr lang="en-US" sz="1600" dirty="0"/>
                        <a:t>Modelling </a:t>
                      </a:r>
                    </a:p>
                    <a:p>
                      <a:pPr marL="285750" indent="-285750">
                        <a:buFont typeface="Arial" panose="020B0604020202020204" pitchFamily="34" charset="0"/>
                        <a:buChar char="•"/>
                      </a:pPr>
                      <a:r>
                        <a:rPr lang="en-US" sz="1600" dirty="0"/>
                        <a:t>Model validation</a:t>
                      </a:r>
                      <a:endParaRPr lang="en-CA" sz="1600" dirty="0"/>
                    </a:p>
                  </a:txBody>
                  <a:tcPr marL="80129" marR="80129" marT="40065" marB="40065"/>
                </a:tc>
                <a:extLst>
                  <a:ext uri="{0D108BD9-81ED-4DB2-BD59-A6C34878D82A}">
                    <a16:rowId xmlns:a16="http://schemas.microsoft.com/office/drawing/2014/main" val="1216019792"/>
                  </a:ext>
                </a:extLst>
              </a:tr>
            </a:tbl>
          </a:graphicData>
        </a:graphic>
      </p:graphicFrame>
    </p:spTree>
    <p:extLst>
      <p:ext uri="{BB962C8B-B14F-4D97-AF65-F5344CB8AC3E}">
        <p14:creationId xmlns:p14="http://schemas.microsoft.com/office/powerpoint/2010/main" val="2213883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Houses in a village">
            <a:extLst>
              <a:ext uri="{FF2B5EF4-FFF2-40B4-BE49-F238E27FC236}">
                <a16:creationId xmlns:a16="http://schemas.microsoft.com/office/drawing/2014/main" id="{BB9A0D36-06D1-CCEF-A8DD-9A9514B012D8}"/>
              </a:ext>
            </a:extLst>
          </p:cNvPr>
          <p:cNvPicPr>
            <a:picLocks noChangeAspect="1"/>
          </p:cNvPicPr>
          <p:nvPr/>
        </p:nvPicPr>
        <p:blipFill rotWithShape="1">
          <a:blip r:embed="rId2"/>
          <a:srcRect t="22154" b="24094"/>
          <a:stretch/>
        </p:blipFill>
        <p:spPr>
          <a:xfrm>
            <a:off x="-32" y="10"/>
            <a:ext cx="12192031" cy="4915066"/>
          </a:xfrm>
          <a:prstGeom prst="rect">
            <a:avLst/>
          </a:prstGeom>
        </p:spPr>
      </p:pic>
      <p:sp>
        <p:nvSpPr>
          <p:cNvPr id="15" name="Rectangle 14">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C37B73C7-FB52-CA7B-8A72-E3CA76B6EF85}"/>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a:solidFill>
                  <a:srgbClr val="FFFFFF"/>
                </a:solidFill>
              </a:rPr>
              <a:t>PROBLEM STATEMENT</a:t>
            </a:r>
          </a:p>
        </p:txBody>
      </p:sp>
      <p:sp>
        <p:nvSpPr>
          <p:cNvPr id="3" name="Text Placeholder 2">
            <a:extLst>
              <a:ext uri="{FF2B5EF4-FFF2-40B4-BE49-F238E27FC236}">
                <a16:creationId xmlns:a16="http://schemas.microsoft.com/office/drawing/2014/main" id="{16D92BF7-28A5-7F23-E168-1D8259769405}"/>
              </a:ext>
            </a:extLst>
          </p:cNvPr>
          <p:cNvSpPr>
            <a:spLocks noGrp="1"/>
          </p:cNvSpPr>
          <p:nvPr>
            <p:ph type="body" idx="1"/>
          </p:nvPr>
        </p:nvSpPr>
        <p:spPr>
          <a:xfrm>
            <a:off x="1065212" y="5943600"/>
            <a:ext cx="10058400" cy="543513"/>
          </a:xfrm>
        </p:spPr>
        <p:txBody>
          <a:bodyPr vert="horz" lIns="91440" tIns="45720" rIns="91440" bIns="45720" rtlCol="0">
            <a:normAutofit/>
          </a:bodyPr>
          <a:lstStyle/>
          <a:p>
            <a:r>
              <a:rPr lang="en-US" sz="1500">
                <a:solidFill>
                  <a:srgbClr val="FFFFFF"/>
                </a:solidFill>
              </a:rPr>
              <a:t>Provided by southwest properties</a:t>
            </a:r>
          </a:p>
        </p:txBody>
      </p:sp>
      <p:sp>
        <p:nvSpPr>
          <p:cNvPr id="17" name="Rectangle 16">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2449103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erial view of buildings">
            <a:extLst>
              <a:ext uri="{FF2B5EF4-FFF2-40B4-BE49-F238E27FC236}">
                <a16:creationId xmlns:a16="http://schemas.microsoft.com/office/drawing/2014/main" id="{E452B715-8B12-489D-74FD-BC154FC1ACDF}"/>
              </a:ext>
            </a:extLst>
          </p:cNvPr>
          <p:cNvPicPr>
            <a:picLocks noChangeAspect="1"/>
          </p:cNvPicPr>
          <p:nvPr/>
        </p:nvPicPr>
        <p:blipFill rotWithShape="1">
          <a:blip r:embed="rId2"/>
          <a:srcRect l="18947" r="36484" b="-1"/>
          <a:stretch/>
        </p:blipFill>
        <p:spPr>
          <a:xfrm>
            <a:off x="20" y="10"/>
            <a:ext cx="4578952" cy="6857990"/>
          </a:xfrm>
          <a:prstGeom prst="rect">
            <a:avLst/>
          </a:prstGeom>
        </p:spPr>
      </p:pic>
      <p:sp>
        <p:nvSpPr>
          <p:cNvPr id="9" name="Rectangle 8">
            <a:extLst>
              <a:ext uri="{FF2B5EF4-FFF2-40B4-BE49-F238E27FC236}">
                <a16:creationId xmlns:a16="http://schemas.microsoft.com/office/drawing/2014/main" id="{F4C359F3-25B2-4E2B-8713-5583EAF4C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6C83748C-27E2-0424-67D7-497FF1DEC475}"/>
              </a:ext>
            </a:extLst>
          </p:cNvPr>
          <p:cNvSpPr>
            <a:spLocks noGrp="1"/>
          </p:cNvSpPr>
          <p:nvPr>
            <p:ph type="title"/>
          </p:nvPr>
        </p:nvSpPr>
        <p:spPr>
          <a:xfrm>
            <a:off x="5124206" y="516835"/>
            <a:ext cx="6339840" cy="1666501"/>
          </a:xfrm>
        </p:spPr>
        <p:txBody>
          <a:bodyPr>
            <a:normAutofit/>
          </a:bodyPr>
          <a:lstStyle/>
          <a:p>
            <a:r>
              <a:rPr lang="en-CA" sz="4000" b="1" u="sng">
                <a:solidFill>
                  <a:srgbClr val="FFFFFF"/>
                </a:solidFill>
                <a:effectLst/>
                <a:latin typeface="Arial" panose="020B0604020202020204" pitchFamily="34" charset="0"/>
                <a:ea typeface="Calibri" panose="020F0502020204030204" pitchFamily="34" charset="0"/>
                <a:cs typeface="Mangal" panose="02040503050203030202" pitchFamily="18" charset="0"/>
              </a:rPr>
              <a:t>PROBLEM STATEMENT</a:t>
            </a:r>
            <a:endParaRPr lang="en-CA" sz="4000">
              <a:solidFill>
                <a:srgbClr val="FFFFFF"/>
              </a:solidFill>
            </a:endParaRPr>
          </a:p>
        </p:txBody>
      </p:sp>
      <p:sp>
        <p:nvSpPr>
          <p:cNvPr id="11" name="Rectangle 10">
            <a:extLst>
              <a:ext uri="{FF2B5EF4-FFF2-40B4-BE49-F238E27FC236}">
                <a16:creationId xmlns:a16="http://schemas.microsoft.com/office/drawing/2014/main" id="{B026EB53-A064-438C-B0CD-AC150363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AB8A5ABA-8902-BCE0-C615-D853541C3318}"/>
              </a:ext>
            </a:extLst>
          </p:cNvPr>
          <p:cNvSpPr>
            <a:spLocks noGrp="1"/>
          </p:cNvSpPr>
          <p:nvPr>
            <p:ph idx="1"/>
          </p:nvPr>
        </p:nvSpPr>
        <p:spPr>
          <a:xfrm>
            <a:off x="5124206" y="2236304"/>
            <a:ext cx="6339840" cy="3652667"/>
          </a:xfrm>
        </p:spPr>
        <p:txBody>
          <a:bodyPr>
            <a:normAutofit/>
          </a:bodyPr>
          <a:lstStyle/>
          <a:p>
            <a:pPr marL="0" marR="0">
              <a:spcBef>
                <a:spcPts val="0"/>
              </a:spcBef>
              <a:spcAft>
                <a:spcPts val="0"/>
              </a:spcAft>
            </a:pPr>
            <a:r>
              <a:rPr lang="en-CA" sz="1000">
                <a:solidFill>
                  <a:srgbClr val="FFFFFF"/>
                </a:solidFill>
                <a:effectLst/>
                <a:latin typeface="Arial" panose="020B0604020202020204" pitchFamily="34" charset="0"/>
                <a:ea typeface="Calibri" panose="020F0502020204030204" pitchFamily="34" charset="0"/>
                <a:cs typeface="Mangal" panose="02040503050203030202" pitchFamily="18" charset="0"/>
              </a:rPr>
              <a:t> </a:t>
            </a:r>
            <a:endParaRPr lang="en-CA" sz="100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lvl="1">
              <a:spcBef>
                <a:spcPts val="0"/>
              </a:spcBef>
              <a:spcAft>
                <a:spcPts val="1200"/>
              </a:spcAft>
              <a:buFont typeface="Wingdings" panose="05000000000000000000" pitchFamily="2" charset="2"/>
              <a:buChar char="Ø"/>
            </a:pPr>
            <a:r>
              <a:rPr lang="en-CA" sz="1000">
                <a:solidFill>
                  <a:srgbClr val="FFFFFF"/>
                </a:solidFill>
                <a:effectLst/>
                <a:latin typeface="Arial" panose="020B0604020202020204" pitchFamily="34" charset="0"/>
                <a:ea typeface="Calibri" panose="020F0502020204030204" pitchFamily="34" charset="0"/>
                <a:cs typeface="Mangal" panose="02040503050203030202" pitchFamily="18" charset="0"/>
              </a:rPr>
              <a:t>The property management and apartment rental industry in Halifax lacks a comprehensive and centralized platform for accessing and analyzing up-to-date market rental rates (rent and parking). </a:t>
            </a:r>
            <a:endParaRPr lang="en-CA" sz="100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lvl="1">
              <a:spcBef>
                <a:spcPts val="0"/>
              </a:spcBef>
              <a:spcAft>
                <a:spcPts val="1200"/>
              </a:spcAft>
              <a:buFont typeface="Wingdings" panose="05000000000000000000" pitchFamily="2" charset="2"/>
              <a:buChar char="Ø"/>
            </a:pPr>
            <a:r>
              <a:rPr lang="en-CA" sz="1000">
                <a:solidFill>
                  <a:srgbClr val="FFFFFF"/>
                </a:solidFill>
                <a:effectLst/>
                <a:latin typeface="Arial" panose="020B0604020202020204" pitchFamily="34" charset="0"/>
                <a:ea typeface="Calibri" panose="020F0502020204030204" pitchFamily="34" charset="0"/>
                <a:cs typeface="Mangal" panose="02040503050203030202" pitchFamily="18" charset="0"/>
              </a:rPr>
              <a:t>There is a notable absence of a system that efficiently scrapes or mines the web for rental market data and organizes into a meaningful dashboard model for our management and leasing team. A tool that could assist us in making informed decisions on current competitive rental rates and setting future rates and increases.</a:t>
            </a:r>
            <a:endParaRPr lang="en-CA" sz="100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lvl="1">
              <a:spcBef>
                <a:spcPts val="0"/>
              </a:spcBef>
              <a:spcAft>
                <a:spcPts val="1200"/>
              </a:spcAft>
              <a:buFont typeface="Wingdings" panose="05000000000000000000" pitchFamily="2" charset="2"/>
              <a:buChar char="Ø"/>
            </a:pPr>
            <a:r>
              <a:rPr lang="en-CA" sz="1000">
                <a:solidFill>
                  <a:srgbClr val="FFFFFF"/>
                </a:solidFill>
                <a:effectLst/>
                <a:latin typeface="Arial" panose="020B0604020202020204" pitchFamily="34" charset="0"/>
                <a:ea typeface="Calibri" panose="020F0502020204030204" pitchFamily="34" charset="0"/>
                <a:cs typeface="Mangal" panose="02040503050203030202" pitchFamily="18" charset="0"/>
              </a:rPr>
              <a:t>Southwest Properties would like to have a tool that captures, sorts by geographic location within the Halifax Regional Municipality and includes the property management firm, apartment building name, building amenities, apartment suite types, monthly rent, square footage and rate per square foot. Additionally, the tool would separately capture any residential monthly parking rates by location, and (if available) whether utilities are additional to the monthly rent.</a:t>
            </a:r>
            <a:endParaRPr lang="en-CA" sz="100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lvl="1">
              <a:spcBef>
                <a:spcPts val="0"/>
              </a:spcBef>
              <a:spcAft>
                <a:spcPts val="1200"/>
              </a:spcAft>
              <a:buFont typeface="Wingdings" panose="05000000000000000000" pitchFamily="2" charset="2"/>
              <a:buChar char="Ø"/>
            </a:pPr>
            <a:r>
              <a:rPr lang="en-CA" sz="1000">
                <a:solidFill>
                  <a:srgbClr val="FFFFFF"/>
                </a:solidFill>
                <a:effectLst/>
                <a:latin typeface="Arial" panose="020B0604020202020204" pitchFamily="34" charset="0"/>
                <a:ea typeface="Calibri" panose="020F0502020204030204" pitchFamily="34" charset="0"/>
                <a:cs typeface="Mangal" panose="02040503050203030202" pitchFamily="18" charset="0"/>
              </a:rPr>
              <a:t>The dashboard should include current rental product in the marketplace and any planned or under construction developments within the Halifax Municipal geographic market. Key areas would be downtown / Southend Halifax, Central Halifax, Clayton Park, Rockingham, and the Larry Uteck area.</a:t>
            </a:r>
            <a:endParaRPr lang="en-CA" sz="100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lvl="1">
              <a:spcBef>
                <a:spcPts val="0"/>
              </a:spcBef>
              <a:spcAft>
                <a:spcPts val="1200"/>
              </a:spcAft>
              <a:buFont typeface="Wingdings" panose="05000000000000000000" pitchFamily="2" charset="2"/>
              <a:buChar char="Ø"/>
            </a:pPr>
            <a:r>
              <a:rPr lang="en-CA" sz="1000">
                <a:solidFill>
                  <a:srgbClr val="FFFFFF"/>
                </a:solidFill>
                <a:effectLst/>
                <a:latin typeface="Arial" panose="020B0604020202020204" pitchFamily="34" charset="0"/>
                <a:ea typeface="Calibri" panose="020F0502020204030204" pitchFamily="34" charset="0"/>
                <a:cs typeface="Mangal" panose="02040503050203030202" pitchFamily="18" charset="0"/>
              </a:rPr>
              <a:t>Furthermore, this platform should incorporate predictive analytics to determine the factors influencing rental prices and provide a user-friendly dashboard to compare competitor rates for Southwest to remain competitive with current rents and for forecasting future rental rates for new developments.</a:t>
            </a:r>
            <a:endParaRPr lang="en-CA" sz="100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endParaRPr lang="en-CA" sz="1000">
              <a:solidFill>
                <a:srgbClr val="FFFFFF"/>
              </a:solidFill>
            </a:endParaRPr>
          </a:p>
        </p:txBody>
      </p:sp>
    </p:spTree>
    <p:extLst>
      <p:ext uri="{BB962C8B-B14F-4D97-AF65-F5344CB8AC3E}">
        <p14:creationId xmlns:p14="http://schemas.microsoft.com/office/powerpoint/2010/main" val="4262171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4FBE7BB6-3B27-6756-E8B6-370899C8FF02}"/>
              </a:ext>
            </a:extLst>
          </p:cNvPr>
          <p:cNvSpPr>
            <a:spLocks noGrp="1"/>
          </p:cNvSpPr>
          <p:nvPr>
            <p:ph type="title"/>
          </p:nvPr>
        </p:nvSpPr>
        <p:spPr>
          <a:xfrm>
            <a:off x="1097280" y="516835"/>
            <a:ext cx="5977937" cy="1666501"/>
          </a:xfrm>
        </p:spPr>
        <p:txBody>
          <a:bodyPr>
            <a:normAutofit/>
          </a:bodyPr>
          <a:lstStyle/>
          <a:p>
            <a:r>
              <a:rPr lang="en-CA" sz="4000" b="1" u="sng">
                <a:solidFill>
                  <a:srgbClr val="FFFFFF"/>
                </a:solidFill>
                <a:effectLst/>
                <a:latin typeface="Arial" panose="020B0604020202020204" pitchFamily="34" charset="0"/>
                <a:ea typeface="Calibri" panose="020F0502020204030204" pitchFamily="34" charset="0"/>
                <a:cs typeface="Mangal" panose="02040503050203030202" pitchFamily="18" charset="0"/>
              </a:rPr>
              <a:t>KEY CHALLENGES</a:t>
            </a:r>
            <a:endParaRPr lang="en-CA" sz="4000">
              <a:solidFill>
                <a:srgbClr val="FFFFFF"/>
              </a:solidFill>
            </a:endParaRPr>
          </a:p>
        </p:txBody>
      </p:sp>
      <p:sp>
        <p:nvSpPr>
          <p:cNvPr id="3" name="Content Placeholder 2">
            <a:extLst>
              <a:ext uri="{FF2B5EF4-FFF2-40B4-BE49-F238E27FC236}">
                <a16:creationId xmlns:a16="http://schemas.microsoft.com/office/drawing/2014/main" id="{5DE4C08E-EC8B-0C40-6EAE-8412B4B7BE65}"/>
              </a:ext>
            </a:extLst>
          </p:cNvPr>
          <p:cNvSpPr>
            <a:spLocks noGrp="1"/>
          </p:cNvSpPr>
          <p:nvPr>
            <p:ph idx="1"/>
          </p:nvPr>
        </p:nvSpPr>
        <p:spPr>
          <a:xfrm>
            <a:off x="258792" y="2236304"/>
            <a:ext cx="6816425" cy="3652667"/>
          </a:xfrm>
        </p:spPr>
        <p:txBody>
          <a:bodyPr>
            <a:normAutofit/>
          </a:bodyPr>
          <a:lstStyle/>
          <a:p>
            <a:pPr marL="0" marR="0">
              <a:spcBef>
                <a:spcPts val="0"/>
              </a:spcBef>
              <a:spcAft>
                <a:spcPts val="0"/>
              </a:spcAft>
            </a:pPr>
            <a:r>
              <a:rPr lang="en-CA" sz="1500" dirty="0">
                <a:solidFill>
                  <a:srgbClr val="FFFFFF"/>
                </a:solidFill>
                <a:effectLst/>
                <a:latin typeface="Arial" panose="020B0604020202020204" pitchFamily="34" charset="0"/>
                <a:ea typeface="Calibri" panose="020F0502020204030204" pitchFamily="34" charset="0"/>
                <a:cs typeface="Mangal" panose="02040503050203030202" pitchFamily="18" charset="0"/>
              </a:rPr>
              <a:t> </a:t>
            </a:r>
            <a:endParaRPr lang="en-CA" sz="1500" dirty="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lvl="1">
              <a:spcBef>
                <a:spcPts val="0"/>
              </a:spcBef>
              <a:spcAft>
                <a:spcPts val="1200"/>
              </a:spcAft>
            </a:pPr>
            <a:r>
              <a:rPr lang="en-CA" sz="1500" dirty="0">
                <a:solidFill>
                  <a:srgbClr val="FFFFFF"/>
                </a:solidFill>
                <a:effectLst/>
                <a:latin typeface="Arial" panose="020B0604020202020204" pitchFamily="34" charset="0"/>
                <a:ea typeface="Calibri" panose="020F0502020204030204" pitchFamily="34" charset="0"/>
                <a:cs typeface="Mangal" panose="02040503050203030202" pitchFamily="18" charset="0"/>
              </a:rPr>
              <a:t>Currently Southwest creates google sheets of competitor analysis in the marketplace. Information is captured manually.  It is then integrated with an online platform service to generate a visual and data base dashboard.   This content is not updated frequently and is time consuming to capture content and input. </a:t>
            </a:r>
            <a:endParaRPr lang="en-CA" sz="1500" dirty="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lvl="1">
              <a:spcBef>
                <a:spcPts val="0"/>
              </a:spcBef>
              <a:spcAft>
                <a:spcPts val="1200"/>
              </a:spcAft>
            </a:pPr>
            <a:r>
              <a:rPr lang="en-CA" sz="1500" dirty="0">
                <a:solidFill>
                  <a:srgbClr val="FFFFFF"/>
                </a:solidFill>
                <a:effectLst/>
                <a:latin typeface="Arial" panose="020B0604020202020204" pitchFamily="34" charset="0"/>
                <a:ea typeface="Calibri" panose="020F0502020204030204" pitchFamily="34" charset="0"/>
                <a:cs typeface="Mangal" panose="02040503050203030202" pitchFamily="18" charset="0"/>
              </a:rPr>
              <a:t>We would like to expand this dashboard approach and remove the human element of creating the spread sheet manually. </a:t>
            </a:r>
            <a:endParaRPr lang="en-CA" sz="1500" dirty="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marL="0" marR="0">
              <a:spcBef>
                <a:spcPts val="0"/>
              </a:spcBef>
              <a:spcAft>
                <a:spcPts val="0"/>
              </a:spcAft>
            </a:pPr>
            <a:r>
              <a:rPr lang="en-CA" sz="1500" dirty="0">
                <a:solidFill>
                  <a:srgbClr val="FFFFFF"/>
                </a:solidFill>
                <a:effectLst/>
                <a:latin typeface="Arial" panose="020B0604020202020204" pitchFamily="34" charset="0"/>
                <a:ea typeface="Calibri" panose="020F0502020204030204" pitchFamily="34" charset="0"/>
                <a:cs typeface="Mangal" panose="02040503050203030202" pitchFamily="18" charset="0"/>
              </a:rPr>
              <a:t> </a:t>
            </a:r>
            <a:endParaRPr lang="en-CA" sz="1500" dirty="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marL="0" marR="0" indent="0">
              <a:spcBef>
                <a:spcPts val="0"/>
              </a:spcBef>
              <a:spcAft>
                <a:spcPts val="0"/>
              </a:spcAft>
              <a:buNone/>
            </a:pPr>
            <a:r>
              <a:rPr lang="en-CA" sz="1500" b="1" dirty="0">
                <a:solidFill>
                  <a:srgbClr val="FFFFFF"/>
                </a:solidFill>
                <a:effectLst/>
                <a:latin typeface="Arial" panose="020B0604020202020204" pitchFamily="34" charset="0"/>
                <a:ea typeface="Calibri" panose="020F0502020204030204" pitchFamily="34" charset="0"/>
                <a:cs typeface="Mangal" panose="02040503050203030202" pitchFamily="18" charset="0"/>
              </a:rPr>
              <a:t>GOOGLE SHEET</a:t>
            </a:r>
            <a:endParaRPr lang="en-CA" sz="1500" b="1" dirty="0">
              <a:solidFill>
                <a:srgbClr val="FFFFFF"/>
              </a:solidFill>
              <a:latin typeface="Arial" panose="020B0604020202020204" pitchFamily="34" charset="0"/>
              <a:ea typeface="Calibri" panose="020F0502020204030204" pitchFamily="34" charset="0"/>
              <a:cs typeface="Mangal" panose="02040503050203030202" pitchFamily="18" charset="0"/>
            </a:endParaRPr>
          </a:p>
          <a:p>
            <a:pPr marL="0" marR="0" indent="0">
              <a:spcBef>
                <a:spcPts val="0"/>
              </a:spcBef>
              <a:spcAft>
                <a:spcPts val="0"/>
              </a:spcAft>
              <a:buNone/>
            </a:pPr>
            <a:r>
              <a:rPr lang="en-CA" sz="1050" u="sng" dirty="0">
                <a:solidFill>
                  <a:srgbClr val="FFFFFF"/>
                </a:solidFill>
                <a:effectLst/>
                <a:latin typeface="Roboto" panose="02000000000000000000" pitchFamily="2" charset="0"/>
                <a:ea typeface="Roboto" panose="02000000000000000000" pitchFamily="2" charset="0"/>
                <a:cs typeface="Roboto" panose="02000000000000000000" pitchFamily="2" charset="0"/>
                <a:hlinkClick r:id="rId2"/>
              </a:rPr>
              <a:t>https://docs.google.com/spreadsheets/d/1Z83S7xvq3lbQ-_hevw6DO_VxaNN7s3MMMgSE8paYVVQ/edit#gid=0</a:t>
            </a:r>
            <a:endParaRPr lang="en-CA" sz="1050" dirty="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marL="0" marR="0">
              <a:spcBef>
                <a:spcPts val="0"/>
              </a:spcBef>
              <a:spcAft>
                <a:spcPts val="0"/>
              </a:spcAft>
            </a:pPr>
            <a:r>
              <a:rPr lang="en-CA" sz="1500" dirty="0">
                <a:solidFill>
                  <a:srgbClr val="FFFFFF"/>
                </a:solidFill>
                <a:effectLst/>
                <a:latin typeface="Roboto" panose="02000000000000000000" pitchFamily="2" charset="0"/>
                <a:ea typeface="Roboto" panose="02000000000000000000" pitchFamily="2" charset="0"/>
                <a:cs typeface="Roboto" panose="02000000000000000000" pitchFamily="2" charset="0"/>
              </a:rPr>
              <a:t> </a:t>
            </a:r>
            <a:endParaRPr lang="en-CA" sz="1500" dirty="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marL="0" marR="0" indent="0">
              <a:spcBef>
                <a:spcPts val="0"/>
              </a:spcBef>
              <a:spcAft>
                <a:spcPts val="0"/>
              </a:spcAft>
              <a:buNone/>
            </a:pPr>
            <a:r>
              <a:rPr lang="en-CA" sz="1500" b="1" dirty="0">
                <a:solidFill>
                  <a:srgbClr val="FFFFFF"/>
                </a:solidFill>
                <a:effectLst/>
                <a:latin typeface="Arial" panose="020B0604020202020204" pitchFamily="34" charset="0"/>
                <a:ea typeface="Calibri" panose="020F0502020204030204" pitchFamily="34" charset="0"/>
                <a:cs typeface="Mangal" panose="02040503050203030202" pitchFamily="18" charset="0"/>
              </a:rPr>
              <a:t>MAP INTEGRATION</a:t>
            </a:r>
            <a:endParaRPr lang="en-CA" sz="1500" dirty="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marL="0" marR="0" indent="0">
              <a:spcBef>
                <a:spcPts val="0"/>
              </a:spcBef>
              <a:spcAft>
                <a:spcPts val="0"/>
              </a:spcAft>
              <a:buNone/>
            </a:pPr>
            <a:r>
              <a:rPr lang="en-CA" sz="1500" u="sng" dirty="0">
                <a:solidFill>
                  <a:srgbClr val="FFFFFF"/>
                </a:solidFill>
                <a:effectLst/>
                <a:latin typeface="Arial" panose="020B0604020202020204" pitchFamily="34" charset="0"/>
                <a:ea typeface="Arial" panose="020B0604020202020204" pitchFamily="34" charset="0"/>
                <a:cs typeface="Mangal" panose="02040503050203030202" pitchFamily="18" charset="0"/>
                <a:hlinkClick r:id="rId3"/>
              </a:rPr>
              <a:t>https://app.nocodemapapp.com/app/vUzSWRYbJiXGnf2oPHel</a:t>
            </a:r>
            <a:endParaRPr lang="en-CA" sz="1500" dirty="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marL="0" indent="0">
              <a:buNone/>
            </a:pPr>
            <a:endParaRPr lang="en-CA" sz="1500" dirty="0">
              <a:solidFill>
                <a:srgbClr val="FFFFFF"/>
              </a:solidFill>
            </a:endParaRPr>
          </a:p>
        </p:txBody>
      </p:sp>
      <p:sp>
        <p:nvSpPr>
          <p:cNvPr id="11" name="Rectangle 10">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5" name="Picture 4" descr="Stock exchange numbers">
            <a:extLst>
              <a:ext uri="{FF2B5EF4-FFF2-40B4-BE49-F238E27FC236}">
                <a16:creationId xmlns:a16="http://schemas.microsoft.com/office/drawing/2014/main" id="{3EF2622E-D036-C026-02F0-59A5A4E6AC21}"/>
              </a:ext>
            </a:extLst>
          </p:cNvPr>
          <p:cNvPicPr>
            <a:picLocks noChangeAspect="1"/>
          </p:cNvPicPr>
          <p:nvPr/>
        </p:nvPicPr>
        <p:blipFill rotWithShape="1">
          <a:blip r:embed="rId4"/>
          <a:srcRect l="28451" r="26970" b="-1"/>
          <a:stretch/>
        </p:blipFill>
        <p:spPr>
          <a:xfrm>
            <a:off x="7611902" y="10"/>
            <a:ext cx="4580097" cy="6857990"/>
          </a:xfrm>
          <a:prstGeom prst="rect">
            <a:avLst/>
          </a:prstGeom>
        </p:spPr>
      </p:pic>
    </p:spTree>
    <p:extLst>
      <p:ext uri="{BB962C8B-B14F-4D97-AF65-F5344CB8AC3E}">
        <p14:creationId xmlns:p14="http://schemas.microsoft.com/office/powerpoint/2010/main" val="2700049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4" name="Rectangle 13">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60D6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1776156-B44A-89EF-F116-F1F1A9D9149F}"/>
              </a:ext>
            </a:extLst>
          </p:cNvPr>
          <p:cNvPicPr>
            <a:picLocks noChangeAspect="1"/>
          </p:cNvPicPr>
          <p:nvPr/>
        </p:nvPicPr>
        <p:blipFill>
          <a:blip r:embed="rId2"/>
          <a:stretch>
            <a:fillRect/>
          </a:stretch>
        </p:blipFill>
        <p:spPr>
          <a:xfrm>
            <a:off x="804334" y="1429910"/>
            <a:ext cx="10577744" cy="3993098"/>
          </a:xfrm>
          <a:prstGeom prst="rect">
            <a:avLst/>
          </a:prstGeom>
        </p:spPr>
      </p:pic>
    </p:spTree>
    <p:extLst>
      <p:ext uri="{BB962C8B-B14F-4D97-AF65-F5344CB8AC3E}">
        <p14:creationId xmlns:p14="http://schemas.microsoft.com/office/powerpoint/2010/main" val="1954794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4"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DC4E184-F0D7-346C-C2C8-4898531E29F0}"/>
              </a:ext>
            </a:extLst>
          </p:cNvPr>
          <p:cNvPicPr>
            <a:picLocks noChangeAspect="1"/>
          </p:cNvPicPr>
          <p:nvPr/>
        </p:nvPicPr>
        <p:blipFill>
          <a:blip r:embed="rId2"/>
          <a:stretch>
            <a:fillRect/>
          </a:stretch>
        </p:blipFill>
        <p:spPr>
          <a:xfrm>
            <a:off x="943356" y="996533"/>
            <a:ext cx="10337292" cy="4858527"/>
          </a:xfrm>
          <a:prstGeom prst="rect">
            <a:avLst/>
          </a:prstGeom>
        </p:spPr>
      </p:pic>
    </p:spTree>
    <p:extLst>
      <p:ext uri="{BB962C8B-B14F-4D97-AF65-F5344CB8AC3E}">
        <p14:creationId xmlns:p14="http://schemas.microsoft.com/office/powerpoint/2010/main" val="255335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DF773D2E-E53C-B847-4B51-7CBB0D73AF62}"/>
              </a:ext>
            </a:extLst>
          </p:cNvPr>
          <p:cNvSpPr>
            <a:spLocks noGrp="1"/>
          </p:cNvSpPr>
          <p:nvPr>
            <p:ph type="title"/>
          </p:nvPr>
        </p:nvSpPr>
        <p:spPr>
          <a:xfrm>
            <a:off x="1097280" y="516835"/>
            <a:ext cx="5977937" cy="1666501"/>
          </a:xfrm>
        </p:spPr>
        <p:txBody>
          <a:bodyPr>
            <a:normAutofit/>
          </a:bodyPr>
          <a:lstStyle/>
          <a:p>
            <a:r>
              <a:rPr lang="en-CA" sz="4000" b="1" u="sng" dirty="0">
                <a:solidFill>
                  <a:srgbClr val="FFFFFF"/>
                </a:solidFill>
                <a:effectLst/>
                <a:latin typeface="Arial" panose="020B0604020202020204" pitchFamily="34" charset="0"/>
                <a:ea typeface="Calibri" panose="020F0502020204030204" pitchFamily="34" charset="0"/>
                <a:cs typeface="Mangal" panose="02040503050203030202" pitchFamily="18" charset="0"/>
              </a:rPr>
              <a:t>TASKS</a:t>
            </a:r>
            <a:endParaRPr lang="en-CA" sz="4000" dirty="0">
              <a:solidFill>
                <a:srgbClr val="FFFFFF"/>
              </a:solidFill>
            </a:endParaRPr>
          </a:p>
        </p:txBody>
      </p:sp>
      <p:sp>
        <p:nvSpPr>
          <p:cNvPr id="3" name="Content Placeholder 2">
            <a:extLst>
              <a:ext uri="{FF2B5EF4-FFF2-40B4-BE49-F238E27FC236}">
                <a16:creationId xmlns:a16="http://schemas.microsoft.com/office/drawing/2014/main" id="{3E4B5B51-24ED-8296-85F6-B5FCB107F0FA}"/>
              </a:ext>
            </a:extLst>
          </p:cNvPr>
          <p:cNvSpPr>
            <a:spLocks noGrp="1"/>
          </p:cNvSpPr>
          <p:nvPr>
            <p:ph idx="1"/>
          </p:nvPr>
        </p:nvSpPr>
        <p:spPr>
          <a:xfrm>
            <a:off x="1097279" y="2236304"/>
            <a:ext cx="5977938" cy="3652667"/>
          </a:xfrm>
        </p:spPr>
        <p:txBody>
          <a:bodyPr>
            <a:normAutofit/>
          </a:bodyPr>
          <a:lstStyle/>
          <a:p>
            <a:pPr marL="0" marR="0">
              <a:spcBef>
                <a:spcPts val="0"/>
              </a:spcBef>
              <a:spcAft>
                <a:spcPts val="0"/>
              </a:spcAft>
            </a:pPr>
            <a:r>
              <a:rPr lang="en-CA" sz="1700" b="1" u="none" strike="noStrike" dirty="0">
                <a:solidFill>
                  <a:srgbClr val="FFFFFF"/>
                </a:solidFill>
                <a:effectLst/>
                <a:latin typeface="Arial" panose="020B0604020202020204" pitchFamily="34" charset="0"/>
                <a:ea typeface="Arial" panose="020B0604020202020204" pitchFamily="34" charset="0"/>
                <a:cs typeface="Mangal" panose="02040503050203030202" pitchFamily="18" charset="0"/>
              </a:rPr>
              <a:t> </a:t>
            </a:r>
            <a:endParaRPr lang="en-CA" sz="1700" dirty="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spcBef>
                <a:spcPts val="0"/>
              </a:spcBef>
              <a:spcAft>
                <a:spcPts val="1200"/>
              </a:spcAft>
              <a:buFont typeface="+mj-lt"/>
              <a:buAutoNum type="arabicPeriod"/>
            </a:pPr>
            <a:r>
              <a:rPr lang="en-CA" sz="1700" dirty="0">
                <a:solidFill>
                  <a:srgbClr val="FFFFFF"/>
                </a:solidFill>
                <a:effectLst/>
                <a:latin typeface="Arial" panose="020B0604020202020204" pitchFamily="34" charset="0"/>
                <a:ea typeface="Arial" panose="020B0604020202020204" pitchFamily="34" charset="0"/>
                <a:cs typeface="Mangal" panose="02040503050203030202" pitchFamily="18" charset="0"/>
              </a:rPr>
              <a:t>Scrape the web for information on rental market in Halifax Regional Municipality – current apartment buildings and buildings under development or in approval process</a:t>
            </a:r>
            <a:endParaRPr lang="en-CA" sz="1700" dirty="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spcBef>
                <a:spcPts val="0"/>
              </a:spcBef>
              <a:spcAft>
                <a:spcPts val="1200"/>
              </a:spcAft>
              <a:buFont typeface="+mj-lt"/>
              <a:buAutoNum type="arabicPeriod"/>
            </a:pPr>
            <a:r>
              <a:rPr lang="en-CA" sz="1700" dirty="0">
                <a:solidFill>
                  <a:srgbClr val="FFFFFF"/>
                </a:solidFill>
                <a:effectLst/>
                <a:latin typeface="Arial" panose="020B0604020202020204" pitchFamily="34" charset="0"/>
                <a:ea typeface="Arial" panose="020B0604020202020204" pitchFamily="34" charset="0"/>
                <a:cs typeface="Mangal" panose="02040503050203030202" pitchFamily="18" charset="0"/>
              </a:rPr>
              <a:t>Clean the data, organize it using a meaningful database model – location, building type, building amenities, suite types, rental rates per suite type, price per square foot, parking – surface or internal, etc.</a:t>
            </a:r>
            <a:endParaRPr lang="en-CA" sz="1700" dirty="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spcBef>
                <a:spcPts val="0"/>
              </a:spcBef>
              <a:spcAft>
                <a:spcPts val="1200"/>
              </a:spcAft>
              <a:buFont typeface="+mj-lt"/>
              <a:buAutoNum type="arabicPeriod"/>
            </a:pPr>
            <a:r>
              <a:rPr lang="en-CA" sz="1700" dirty="0">
                <a:solidFill>
                  <a:srgbClr val="FFFFFF"/>
                </a:solidFill>
                <a:effectLst/>
                <a:latin typeface="Arial" panose="020B0604020202020204" pitchFamily="34" charset="0"/>
                <a:ea typeface="Arial" panose="020B0604020202020204" pitchFamily="34" charset="0"/>
                <a:cs typeface="Mangal" panose="02040503050203030202" pitchFamily="18" charset="0"/>
              </a:rPr>
              <a:t>Provide spatiotemporal data visualization.</a:t>
            </a:r>
            <a:endParaRPr lang="en-CA" sz="1700" dirty="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spcBef>
                <a:spcPts val="0"/>
              </a:spcBef>
              <a:spcAft>
                <a:spcPts val="1200"/>
              </a:spcAft>
              <a:buFont typeface="+mj-lt"/>
              <a:buAutoNum type="arabicPeriod"/>
            </a:pPr>
            <a:r>
              <a:rPr lang="en-CA" sz="1700" dirty="0">
                <a:solidFill>
                  <a:srgbClr val="FFFFFF"/>
                </a:solidFill>
                <a:effectLst/>
                <a:latin typeface="Arial" panose="020B0604020202020204" pitchFamily="34" charset="0"/>
                <a:ea typeface="Arial" panose="020B0604020202020204" pitchFamily="34" charset="0"/>
                <a:cs typeface="Mangal" panose="02040503050203030202" pitchFamily="18" charset="0"/>
              </a:rPr>
              <a:t>Identify important variables that determine rental prices – geographic location, amenities etc.</a:t>
            </a:r>
            <a:endParaRPr lang="en-CA" sz="1700" dirty="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spcBef>
                <a:spcPts val="0"/>
              </a:spcBef>
              <a:spcAft>
                <a:spcPts val="1200"/>
              </a:spcAft>
              <a:buFont typeface="+mj-lt"/>
              <a:buAutoNum type="arabicPeriod"/>
            </a:pPr>
            <a:r>
              <a:rPr lang="en-CA" sz="1700" dirty="0">
                <a:solidFill>
                  <a:srgbClr val="FFFFFF"/>
                </a:solidFill>
                <a:effectLst/>
                <a:latin typeface="Arial" panose="020B0604020202020204" pitchFamily="34" charset="0"/>
                <a:ea typeface="Arial" panose="020B0604020202020204" pitchFamily="34" charset="0"/>
                <a:cs typeface="Mangal" panose="02040503050203030202" pitchFamily="18" charset="0"/>
              </a:rPr>
              <a:t>Predictive analytics for determining rental prices.</a:t>
            </a:r>
            <a:endParaRPr lang="en-CA" sz="1700" dirty="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endParaRPr lang="en-CA" sz="1700" dirty="0">
              <a:solidFill>
                <a:srgbClr val="FFFFFF"/>
              </a:solidFill>
            </a:endParaRPr>
          </a:p>
        </p:txBody>
      </p:sp>
      <p:sp>
        <p:nvSpPr>
          <p:cNvPr id="11" name="Rectangle 10">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5" name="Picture 4" descr="Outdoor warehouse">
            <a:extLst>
              <a:ext uri="{FF2B5EF4-FFF2-40B4-BE49-F238E27FC236}">
                <a16:creationId xmlns:a16="http://schemas.microsoft.com/office/drawing/2014/main" id="{7CCFB732-A1BF-3AF7-CEBB-960A02ADD1D1}"/>
              </a:ext>
            </a:extLst>
          </p:cNvPr>
          <p:cNvPicPr>
            <a:picLocks noChangeAspect="1"/>
          </p:cNvPicPr>
          <p:nvPr/>
        </p:nvPicPr>
        <p:blipFill rotWithShape="1">
          <a:blip r:embed="rId2"/>
          <a:srcRect l="22222" r="33367"/>
          <a:stretch/>
        </p:blipFill>
        <p:spPr>
          <a:xfrm>
            <a:off x="7611902" y="10"/>
            <a:ext cx="4580097" cy="6857990"/>
          </a:xfrm>
          <a:prstGeom prst="rect">
            <a:avLst/>
          </a:prstGeom>
        </p:spPr>
      </p:pic>
    </p:spTree>
    <p:extLst>
      <p:ext uri="{BB962C8B-B14F-4D97-AF65-F5344CB8AC3E}">
        <p14:creationId xmlns:p14="http://schemas.microsoft.com/office/powerpoint/2010/main" val="3016753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ph">
            <a:extLst>
              <a:ext uri="{FF2B5EF4-FFF2-40B4-BE49-F238E27FC236}">
                <a16:creationId xmlns:a16="http://schemas.microsoft.com/office/drawing/2014/main" id="{081CEC30-1510-A9F8-6BBA-356D62483EF5}"/>
              </a:ext>
            </a:extLst>
          </p:cNvPr>
          <p:cNvPicPr>
            <a:picLocks noChangeAspect="1"/>
          </p:cNvPicPr>
          <p:nvPr/>
        </p:nvPicPr>
        <p:blipFill rotWithShape="1">
          <a:blip r:embed="rId2"/>
          <a:srcRect l="21569" r="36701"/>
          <a:stretch/>
        </p:blipFill>
        <p:spPr>
          <a:xfrm>
            <a:off x="20" y="10"/>
            <a:ext cx="4578952" cy="6857990"/>
          </a:xfrm>
          <a:prstGeom prst="rect">
            <a:avLst/>
          </a:prstGeom>
        </p:spPr>
      </p:pic>
      <p:sp>
        <p:nvSpPr>
          <p:cNvPr id="18" name="Rectangle 17">
            <a:extLst>
              <a:ext uri="{FF2B5EF4-FFF2-40B4-BE49-F238E27FC236}">
                <a16:creationId xmlns:a16="http://schemas.microsoft.com/office/drawing/2014/main" id="{F4C359F3-25B2-4E2B-8713-5583EAF4C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02E63599-E5FA-4C12-A707-14A36527DE5E}"/>
              </a:ext>
            </a:extLst>
          </p:cNvPr>
          <p:cNvSpPr>
            <a:spLocks noGrp="1"/>
          </p:cNvSpPr>
          <p:nvPr>
            <p:ph type="title"/>
          </p:nvPr>
        </p:nvSpPr>
        <p:spPr>
          <a:xfrm>
            <a:off x="5124206" y="516835"/>
            <a:ext cx="6339840" cy="1666501"/>
          </a:xfrm>
        </p:spPr>
        <p:txBody>
          <a:bodyPr>
            <a:normAutofit/>
          </a:bodyPr>
          <a:lstStyle/>
          <a:p>
            <a:r>
              <a:rPr lang="en-CA" sz="4000" b="1" u="sng">
                <a:solidFill>
                  <a:srgbClr val="FFFFFF"/>
                </a:solidFill>
                <a:effectLst/>
                <a:latin typeface="Arial" panose="020B0604020202020204" pitchFamily="34" charset="0"/>
                <a:ea typeface="Calibri" panose="020F0502020204030204" pitchFamily="34" charset="0"/>
                <a:cs typeface="Mangal" panose="02040503050203030202" pitchFamily="18" charset="0"/>
              </a:rPr>
              <a:t>PROJECT GOALS &amp; OUTCOMES </a:t>
            </a:r>
            <a:endParaRPr lang="en-CA" sz="4000">
              <a:solidFill>
                <a:srgbClr val="FFFFFF"/>
              </a:solidFill>
            </a:endParaRPr>
          </a:p>
        </p:txBody>
      </p:sp>
      <p:sp>
        <p:nvSpPr>
          <p:cNvPr id="20" name="Rectangle 19">
            <a:extLst>
              <a:ext uri="{FF2B5EF4-FFF2-40B4-BE49-F238E27FC236}">
                <a16:creationId xmlns:a16="http://schemas.microsoft.com/office/drawing/2014/main" id="{B026EB53-A064-438C-B0CD-AC150363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6F1FEEB4-4B64-E3EB-3AE3-D4650C62F6D0}"/>
              </a:ext>
            </a:extLst>
          </p:cNvPr>
          <p:cNvSpPr>
            <a:spLocks noGrp="1"/>
          </p:cNvSpPr>
          <p:nvPr>
            <p:ph idx="1"/>
          </p:nvPr>
        </p:nvSpPr>
        <p:spPr>
          <a:xfrm>
            <a:off x="5124206" y="2236304"/>
            <a:ext cx="6339840" cy="3652667"/>
          </a:xfrm>
        </p:spPr>
        <p:txBody>
          <a:bodyPr>
            <a:normAutofit/>
          </a:bodyPr>
          <a:lstStyle/>
          <a:p>
            <a:pPr marL="0" marR="0">
              <a:spcBef>
                <a:spcPts val="0"/>
              </a:spcBef>
              <a:spcAft>
                <a:spcPts val="0"/>
              </a:spcAft>
            </a:pPr>
            <a:r>
              <a:rPr lang="en-CA" sz="1500" dirty="0">
                <a:solidFill>
                  <a:srgbClr val="FFFFFF"/>
                </a:solidFill>
                <a:effectLst/>
                <a:latin typeface="Arial" panose="020B0604020202020204" pitchFamily="34" charset="0"/>
                <a:ea typeface="Calibri" panose="020F0502020204030204" pitchFamily="34" charset="0"/>
                <a:cs typeface="Mangal" panose="02040503050203030202" pitchFamily="18" charset="0"/>
              </a:rPr>
              <a:t> </a:t>
            </a:r>
            <a:endParaRPr lang="en-CA" sz="1500" dirty="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marL="0" marR="0" indent="0">
              <a:spcBef>
                <a:spcPts val="0"/>
              </a:spcBef>
              <a:spcAft>
                <a:spcPts val="0"/>
              </a:spcAft>
              <a:buNone/>
            </a:pPr>
            <a:r>
              <a:rPr lang="en-CA" sz="1500" dirty="0">
                <a:solidFill>
                  <a:srgbClr val="FFFFFF"/>
                </a:solidFill>
                <a:effectLst/>
                <a:latin typeface="Arial" panose="020B0604020202020204" pitchFamily="34" charset="0"/>
                <a:ea typeface="Calibri" panose="020F0502020204030204" pitchFamily="34" charset="0"/>
                <a:cs typeface="Mangal" panose="02040503050203030202" pitchFamily="18" charset="0"/>
              </a:rPr>
              <a:t>Upon successful completion of this project, Southwest users should have access to a reliable, online dashboard, showing trends &amp; forecasting:</a:t>
            </a:r>
            <a:endParaRPr lang="en-CA" sz="1500" dirty="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marL="0" marR="0">
              <a:spcBef>
                <a:spcPts val="0"/>
              </a:spcBef>
              <a:spcAft>
                <a:spcPts val="0"/>
              </a:spcAft>
            </a:pPr>
            <a:r>
              <a:rPr lang="en-CA" sz="1500" dirty="0">
                <a:solidFill>
                  <a:srgbClr val="FFFFFF"/>
                </a:solidFill>
                <a:effectLst/>
                <a:latin typeface="Arial" panose="020B0604020202020204" pitchFamily="34" charset="0"/>
                <a:ea typeface="Calibri" panose="020F0502020204030204" pitchFamily="34" charset="0"/>
                <a:cs typeface="Mangal" panose="02040503050203030202" pitchFamily="18" charset="0"/>
              </a:rPr>
              <a:t> </a:t>
            </a:r>
            <a:endParaRPr lang="en-CA" sz="1500" dirty="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spcBef>
                <a:spcPts val="0"/>
              </a:spcBef>
              <a:spcAft>
                <a:spcPts val="1200"/>
              </a:spcAft>
              <a:buFont typeface="Symbol" panose="05050102010706020507" pitchFamily="18" charset="2"/>
              <a:buChar char=""/>
            </a:pPr>
            <a:r>
              <a:rPr lang="en-CA" sz="1500" dirty="0">
                <a:solidFill>
                  <a:srgbClr val="FFFFFF"/>
                </a:solidFill>
                <a:effectLst/>
                <a:latin typeface="Arial" panose="020B0604020202020204" pitchFamily="34" charset="0"/>
                <a:ea typeface="Calibri" panose="020F0502020204030204" pitchFamily="34" charset="0"/>
                <a:cs typeface="Mangal" panose="02040503050203030202" pitchFamily="18" charset="0"/>
              </a:rPr>
              <a:t>Pull both parking and rental rates available online from HRM property management and rental companies or other available sources.</a:t>
            </a:r>
            <a:endParaRPr lang="en-CA" sz="1500" dirty="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spcBef>
                <a:spcPts val="0"/>
              </a:spcBef>
              <a:spcAft>
                <a:spcPts val="1200"/>
              </a:spcAft>
              <a:buFont typeface="Symbol" panose="05050102010706020507" pitchFamily="18" charset="2"/>
              <a:buChar char=""/>
            </a:pPr>
            <a:r>
              <a:rPr lang="en-CA" sz="1500" dirty="0">
                <a:solidFill>
                  <a:srgbClr val="FFFFFF"/>
                </a:solidFill>
                <a:effectLst/>
                <a:latin typeface="Arial" panose="020B0604020202020204" pitchFamily="34" charset="0"/>
                <a:ea typeface="Calibri" panose="020F0502020204030204" pitchFamily="34" charset="0"/>
                <a:cs typeface="Mangal" panose="02040503050203030202" pitchFamily="18" charset="0"/>
              </a:rPr>
              <a:t>Be an accessible and visual dashboard.</a:t>
            </a:r>
            <a:endParaRPr lang="en-CA" sz="1500" dirty="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spcBef>
                <a:spcPts val="0"/>
              </a:spcBef>
              <a:spcAft>
                <a:spcPts val="1200"/>
              </a:spcAft>
              <a:buFont typeface="Symbol" panose="05050102010706020507" pitchFamily="18" charset="2"/>
              <a:buChar char=""/>
            </a:pPr>
            <a:r>
              <a:rPr lang="en-CA" sz="1500" dirty="0">
                <a:solidFill>
                  <a:srgbClr val="FFFFFF"/>
                </a:solidFill>
                <a:effectLst/>
                <a:latin typeface="Arial" panose="020B0604020202020204" pitchFamily="34" charset="0"/>
                <a:ea typeface="Calibri" panose="020F0502020204030204" pitchFamily="34" charset="0"/>
                <a:cs typeface="Mangal" panose="02040503050203030202" pitchFamily="18" charset="0"/>
              </a:rPr>
              <a:t>Provide Real Time Data (Data should be downloadable into MS Excel).</a:t>
            </a:r>
            <a:endParaRPr lang="en-CA" sz="1500" dirty="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spcBef>
                <a:spcPts val="0"/>
              </a:spcBef>
              <a:spcAft>
                <a:spcPts val="1200"/>
              </a:spcAft>
              <a:buFont typeface="Symbol" panose="05050102010706020507" pitchFamily="18" charset="2"/>
              <a:buChar char=""/>
            </a:pPr>
            <a:r>
              <a:rPr lang="en-CA" sz="1500" dirty="0">
                <a:solidFill>
                  <a:srgbClr val="FFFFFF"/>
                </a:solidFill>
                <a:effectLst/>
                <a:latin typeface="Arial" panose="020B0604020202020204" pitchFamily="34" charset="0"/>
                <a:ea typeface="Calibri" panose="020F0502020204030204" pitchFamily="34" charset="0"/>
                <a:cs typeface="Mangal" panose="02040503050203030202" pitchFamily="18" charset="0"/>
              </a:rPr>
              <a:t>Increase our productivity by removing human element and increase our market intelligence by having access to more data, in real-time.</a:t>
            </a:r>
            <a:endParaRPr lang="en-CA" sz="1500" dirty="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spcBef>
                <a:spcPts val="0"/>
              </a:spcBef>
              <a:spcAft>
                <a:spcPts val="1200"/>
              </a:spcAft>
              <a:buFont typeface="Symbol" panose="05050102010706020507" pitchFamily="18" charset="2"/>
              <a:buChar char=""/>
            </a:pPr>
            <a:r>
              <a:rPr lang="en-CA" sz="1500" dirty="0">
                <a:solidFill>
                  <a:srgbClr val="FFFFFF"/>
                </a:solidFill>
                <a:effectLst/>
                <a:latin typeface="Arial" panose="020B0604020202020204" pitchFamily="34" charset="0"/>
                <a:ea typeface="Calibri" panose="020F0502020204030204" pitchFamily="34" charset="0"/>
                <a:cs typeface="Mangal" panose="02040503050203030202" pitchFamily="18" charset="0"/>
              </a:rPr>
              <a:t>Potentially increase profitability by assisting in setting rental increases and rate.</a:t>
            </a:r>
            <a:endParaRPr lang="en-CA" sz="1500" dirty="0">
              <a:solidFill>
                <a:srgbClr val="FFFFFF"/>
              </a:solidFill>
              <a:effectLst/>
              <a:latin typeface="Calibri" panose="020F0502020204030204" pitchFamily="34" charset="0"/>
              <a:ea typeface="Calibri" panose="020F0502020204030204" pitchFamily="34" charset="0"/>
              <a:cs typeface="Mangal" panose="02040503050203030202" pitchFamily="18" charset="0"/>
            </a:endParaRPr>
          </a:p>
          <a:p>
            <a:endParaRPr lang="en-CA" sz="1500" dirty="0">
              <a:solidFill>
                <a:srgbClr val="FFFFFF"/>
              </a:solidFill>
            </a:endParaRPr>
          </a:p>
        </p:txBody>
      </p:sp>
    </p:spTree>
    <p:extLst>
      <p:ext uri="{BB962C8B-B14F-4D97-AF65-F5344CB8AC3E}">
        <p14:creationId xmlns:p14="http://schemas.microsoft.com/office/powerpoint/2010/main" val="2931838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Close-up of hopscotch on a sidewalk">
            <a:extLst>
              <a:ext uri="{FF2B5EF4-FFF2-40B4-BE49-F238E27FC236}">
                <a16:creationId xmlns:a16="http://schemas.microsoft.com/office/drawing/2014/main" id="{91762124-A1DF-1331-3798-57B824802819}"/>
              </a:ext>
            </a:extLst>
          </p:cNvPr>
          <p:cNvPicPr>
            <a:picLocks noChangeAspect="1"/>
          </p:cNvPicPr>
          <p:nvPr/>
        </p:nvPicPr>
        <p:blipFill rotWithShape="1">
          <a:blip r:embed="rId2"/>
          <a:srcRect t="19034" b="20571"/>
          <a:stretch/>
        </p:blipFill>
        <p:spPr>
          <a:xfrm>
            <a:off x="-32" y="10"/>
            <a:ext cx="12192031" cy="4915066"/>
          </a:xfrm>
          <a:prstGeom prst="rect">
            <a:avLst/>
          </a:prstGeom>
        </p:spPr>
      </p:pic>
      <p:sp>
        <p:nvSpPr>
          <p:cNvPr id="15" name="Rectangle 14">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EF5B9A9C-DE3A-9AC5-A11C-CBC59302172E}"/>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5400" dirty="0">
                <a:solidFill>
                  <a:srgbClr val="FFFFFF"/>
                </a:solidFill>
              </a:rPr>
              <a:t>Judging process and tips</a:t>
            </a:r>
          </a:p>
        </p:txBody>
      </p:sp>
      <p:sp>
        <p:nvSpPr>
          <p:cNvPr id="17" name="Rectangle 16">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318260446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310</TotalTime>
  <Words>1274</Words>
  <Application>Microsoft Office PowerPoint</Application>
  <PresentationFormat>Widescreen</PresentationFormat>
  <Paragraphs>100</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Arial</vt:lpstr>
      <vt:lpstr>Calibri</vt:lpstr>
      <vt:lpstr>Calibri Light</vt:lpstr>
      <vt:lpstr>Courier New</vt:lpstr>
      <vt:lpstr>Roboto</vt:lpstr>
      <vt:lpstr>Symbol</vt:lpstr>
      <vt:lpstr>Wingdings</vt:lpstr>
      <vt:lpstr>Retrospect</vt:lpstr>
      <vt:lpstr>   DATA ANALYTICS COMPETITION   INTERNATIONAL JOINT CONFERENCE ON ROUGH SETS 2024 (IJCRS 2024)  https://ijcrs24.cs.smu.ca/   </vt:lpstr>
      <vt:lpstr>PROBLEM STATEMENT</vt:lpstr>
      <vt:lpstr>PROBLEM STATEMENT</vt:lpstr>
      <vt:lpstr>KEY CHALLENGES</vt:lpstr>
      <vt:lpstr>PowerPoint Presentation</vt:lpstr>
      <vt:lpstr>PowerPoint Presentation</vt:lpstr>
      <vt:lpstr>TASKS</vt:lpstr>
      <vt:lpstr>PROJECT GOALS &amp; OUTCOMES </vt:lpstr>
      <vt:lpstr>Judging process and tips</vt:lpstr>
      <vt:lpstr>Submissions</vt:lpstr>
      <vt:lpstr>Timelines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ANALYTICS COMPETITION</dc:title>
  <dc:creator>Sri Akhil Reddy Kovvuri</dc:creator>
  <cp:lastModifiedBy>Pawan Lingras</cp:lastModifiedBy>
  <cp:revision>22</cp:revision>
  <dcterms:created xsi:type="dcterms:W3CDTF">2024-02-03T17:45:23Z</dcterms:created>
  <dcterms:modified xsi:type="dcterms:W3CDTF">2024-02-12T19:54:19Z</dcterms:modified>
</cp:coreProperties>
</file>